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5.jpg" ContentType="image/jpeg"/>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71" r:id="rId4"/>
    <p:sldId id="273" r:id="rId5"/>
    <p:sldId id="258" r:id="rId6"/>
    <p:sldId id="267" r:id="rId7"/>
    <p:sldId id="260" r:id="rId8"/>
    <p:sldId id="275" r:id="rId9"/>
    <p:sldId id="276" r:id="rId10"/>
    <p:sldId id="277" r:id="rId11"/>
    <p:sldId id="278" r:id="rId12"/>
    <p:sldId id="279" r:id="rId13"/>
    <p:sldId id="274" r:id="rId14"/>
    <p:sldId id="280" r:id="rId15"/>
    <p:sldId id="269" r:id="rId16"/>
    <p:sldId id="268" r:id="rId17"/>
    <p:sldId id="262" r:id="rId18"/>
    <p:sldId id="272" r:id="rId19"/>
    <p:sldId id="281" r:id="rId20"/>
    <p:sldId id="264" r:id="rId21"/>
    <p:sldId id="265" r:id="rId22"/>
  </p:sldIdLst>
  <p:sldSz cx="5854700" cy="3295650"/>
  <p:notesSz cx="5854700" cy="32956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8C80B5-4B3E-4100-903B-7139C7362196}" v="26" dt="2024-02-05T20:55:58.691"/>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6449" autoAdjust="0"/>
  </p:normalViewPr>
  <p:slideViewPr>
    <p:cSldViewPr>
      <p:cViewPr varScale="1">
        <p:scale>
          <a:sx n="235" d="100"/>
          <a:sy n="235" d="100"/>
        </p:scale>
        <p:origin x="510" y="20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5/10/relationships/revisionInfo" Target="revisionInfo.xml"/></Relationships>
</file>

<file path=ppt/media/image1.jpg>
</file>

<file path=ppt/media/image10.jpeg>
</file>

<file path=ppt/media/image11.jpe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jpg>
</file>

<file path=ppt/media/image6.jpg>
</file>

<file path=ppt/media/image7.pn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439102" y="1021651"/>
            <a:ext cx="4976495" cy="692086"/>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878205" y="1845564"/>
            <a:ext cx="4098290" cy="82391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2/6/2024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00" b="0" i="0">
                <a:solidFill>
                  <a:srgbClr val="322C2C"/>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850" b="0" i="0">
                <a:solidFill>
                  <a:srgbClr val="322C2C"/>
                </a:solidFill>
                <a:latin typeface="Verdana"/>
                <a:cs typeface="Verdan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2/6/2024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00" b="0" i="0">
                <a:solidFill>
                  <a:srgbClr val="322C2C"/>
                </a:solidFill>
                <a:latin typeface="Times New Roman"/>
                <a:cs typeface="Times New Roman"/>
              </a:defRPr>
            </a:lvl1pPr>
          </a:lstStyle>
          <a:p>
            <a:endParaRPr/>
          </a:p>
        </p:txBody>
      </p:sp>
      <p:sp>
        <p:nvSpPr>
          <p:cNvPr id="3" name="Holder 3"/>
          <p:cNvSpPr>
            <a:spLocks noGrp="1"/>
          </p:cNvSpPr>
          <p:nvPr>
            <p:ph sz="half" idx="2"/>
          </p:nvPr>
        </p:nvSpPr>
        <p:spPr>
          <a:xfrm>
            <a:off x="292735" y="757999"/>
            <a:ext cx="2546794" cy="217512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015170" y="757999"/>
            <a:ext cx="2546794" cy="217512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2/6/2024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00" b="0" i="0">
                <a:solidFill>
                  <a:srgbClr val="322C2C"/>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2/6/2024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2/6/2024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512" y="8"/>
            <a:ext cx="5845810" cy="3288029"/>
          </a:xfrm>
          <a:custGeom>
            <a:avLst/>
            <a:gdLst/>
            <a:ahLst/>
            <a:cxnLst/>
            <a:rect l="l" t="t" r="r" b="b"/>
            <a:pathLst>
              <a:path w="5845810" h="3288029">
                <a:moveTo>
                  <a:pt x="0" y="3287938"/>
                </a:moveTo>
                <a:lnTo>
                  <a:pt x="5845240" y="3287938"/>
                </a:lnTo>
                <a:lnTo>
                  <a:pt x="5845240" y="0"/>
                </a:lnTo>
                <a:lnTo>
                  <a:pt x="0" y="0"/>
                </a:lnTo>
                <a:lnTo>
                  <a:pt x="0" y="3287938"/>
                </a:lnTo>
                <a:close/>
              </a:path>
            </a:pathLst>
          </a:custGeom>
          <a:solidFill>
            <a:srgbClr val="F5F2EE"/>
          </a:solidFill>
        </p:spPr>
        <p:txBody>
          <a:bodyPr wrap="square" lIns="0" tIns="0" rIns="0" bIns="0" rtlCol="0"/>
          <a:lstStyle/>
          <a:p>
            <a:endParaRPr/>
          </a:p>
        </p:txBody>
      </p:sp>
      <p:sp>
        <p:nvSpPr>
          <p:cNvPr id="2" name="Holder 2"/>
          <p:cNvSpPr>
            <a:spLocks noGrp="1"/>
          </p:cNvSpPr>
          <p:nvPr>
            <p:ph type="title"/>
          </p:nvPr>
        </p:nvSpPr>
        <p:spPr>
          <a:xfrm>
            <a:off x="548434" y="880475"/>
            <a:ext cx="4757830" cy="1252220"/>
          </a:xfrm>
          <a:prstGeom prst="rect">
            <a:avLst/>
          </a:prstGeom>
        </p:spPr>
        <p:txBody>
          <a:bodyPr wrap="square" lIns="0" tIns="0" rIns="0" bIns="0">
            <a:spAutoFit/>
          </a:bodyPr>
          <a:lstStyle>
            <a:lvl1pPr>
              <a:defRPr sz="2000" b="0" i="0">
                <a:solidFill>
                  <a:srgbClr val="322C2C"/>
                </a:solidFill>
                <a:latin typeface="Times New Roman"/>
                <a:cs typeface="Times New Roman"/>
              </a:defRPr>
            </a:lvl1pPr>
          </a:lstStyle>
          <a:p>
            <a:endParaRPr/>
          </a:p>
        </p:txBody>
      </p:sp>
      <p:sp>
        <p:nvSpPr>
          <p:cNvPr id="3" name="Holder 3"/>
          <p:cNvSpPr>
            <a:spLocks noGrp="1"/>
          </p:cNvSpPr>
          <p:nvPr>
            <p:ph type="body" idx="1"/>
          </p:nvPr>
        </p:nvSpPr>
        <p:spPr>
          <a:xfrm>
            <a:off x="822018" y="1082793"/>
            <a:ext cx="4210663" cy="838835"/>
          </a:xfrm>
          <a:prstGeom prst="rect">
            <a:avLst/>
          </a:prstGeom>
        </p:spPr>
        <p:txBody>
          <a:bodyPr wrap="square" lIns="0" tIns="0" rIns="0" bIns="0">
            <a:spAutoFit/>
          </a:bodyPr>
          <a:lstStyle>
            <a:lvl1pPr>
              <a:defRPr sz="850" b="0" i="0">
                <a:solidFill>
                  <a:srgbClr val="322C2C"/>
                </a:solidFill>
                <a:latin typeface="Verdana"/>
                <a:cs typeface="Verdana"/>
              </a:defRPr>
            </a:lvl1pPr>
          </a:lstStyle>
          <a:p>
            <a:endParaRPr/>
          </a:p>
        </p:txBody>
      </p:sp>
      <p:sp>
        <p:nvSpPr>
          <p:cNvPr id="4" name="Holder 4"/>
          <p:cNvSpPr>
            <a:spLocks noGrp="1"/>
          </p:cNvSpPr>
          <p:nvPr>
            <p:ph type="ftr" sz="quarter" idx="5"/>
          </p:nvPr>
        </p:nvSpPr>
        <p:spPr>
          <a:xfrm>
            <a:off x="1990598" y="3064954"/>
            <a:ext cx="1873504" cy="16478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292735" y="3064954"/>
            <a:ext cx="1346581" cy="16478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2/6/2024</a:t>
            </a:fld>
            <a:endParaRPr lang="en-US"/>
          </a:p>
        </p:txBody>
      </p:sp>
      <p:sp>
        <p:nvSpPr>
          <p:cNvPr id="6" name="Holder 6"/>
          <p:cNvSpPr>
            <a:spLocks noGrp="1"/>
          </p:cNvSpPr>
          <p:nvPr>
            <p:ph type="sldNum" sz="quarter" idx="7"/>
          </p:nvPr>
        </p:nvSpPr>
        <p:spPr>
          <a:xfrm>
            <a:off x="4215384" y="3064954"/>
            <a:ext cx="1346581" cy="16478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4.xml"/><Relationship Id="rId4" Type="http://schemas.openxmlformats.org/officeDocument/2006/relationships/image" Target="../media/image11.jpeg"/></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8434" y="880475"/>
            <a:ext cx="4757830" cy="936154"/>
          </a:xfrm>
          <a:prstGeom prst="rect">
            <a:avLst/>
          </a:prstGeom>
        </p:spPr>
        <p:txBody>
          <a:bodyPr vert="horz" wrap="square" lIns="0" tIns="12700" rIns="0" bIns="0" rtlCol="0">
            <a:spAutoFit/>
          </a:bodyPr>
          <a:lstStyle/>
          <a:p>
            <a:pPr marL="7620" marR="5080" indent="-6350" algn="ctr">
              <a:lnSpc>
                <a:spcPct val="100499"/>
              </a:lnSpc>
              <a:spcBef>
                <a:spcPts val="100"/>
              </a:spcBef>
            </a:pPr>
            <a:r>
              <a:rPr lang="en-US" b="0" i="0" dirty="0">
                <a:solidFill>
                  <a:schemeClr val="tx1"/>
                </a:solidFill>
                <a:effectLst/>
                <a:latin typeface="Söhne"/>
              </a:rPr>
              <a:t>RainOpsRevolution: Enhancing Heavy Machinery Performance in Wet Conditions in Deep </a:t>
            </a:r>
            <a:r>
              <a:rPr lang="en-US" dirty="0">
                <a:solidFill>
                  <a:schemeClr val="tx1"/>
                </a:solidFill>
                <a:latin typeface="Söhne"/>
              </a:rPr>
              <a:t>M</a:t>
            </a:r>
            <a:r>
              <a:rPr lang="en-US" b="0" i="0" dirty="0">
                <a:solidFill>
                  <a:schemeClr val="tx1"/>
                </a:solidFill>
                <a:effectLst/>
                <a:latin typeface="Söhne"/>
              </a:rPr>
              <a:t>ines</a:t>
            </a:r>
            <a:endParaRPr spc="20" dirty="0"/>
          </a:p>
        </p:txBody>
      </p:sp>
      <p:sp>
        <p:nvSpPr>
          <p:cNvPr id="3" name="object 3"/>
          <p:cNvSpPr/>
          <p:nvPr/>
        </p:nvSpPr>
        <p:spPr>
          <a:xfrm>
            <a:off x="1511" y="12"/>
            <a:ext cx="5845810" cy="815340"/>
          </a:xfrm>
          <a:custGeom>
            <a:avLst/>
            <a:gdLst/>
            <a:ahLst/>
            <a:cxnLst/>
            <a:rect l="l" t="t" r="r" b="b"/>
            <a:pathLst>
              <a:path w="5845810" h="815340">
                <a:moveTo>
                  <a:pt x="5845213" y="168389"/>
                </a:moveTo>
                <a:lnTo>
                  <a:pt x="1081011" y="168389"/>
                </a:lnTo>
                <a:lnTo>
                  <a:pt x="1099464" y="154457"/>
                </a:lnTo>
                <a:lnTo>
                  <a:pt x="1139164" y="127368"/>
                </a:lnTo>
                <a:lnTo>
                  <a:pt x="1180299" y="102704"/>
                </a:lnTo>
                <a:lnTo>
                  <a:pt x="1224762" y="79667"/>
                </a:lnTo>
                <a:lnTo>
                  <a:pt x="1271511" y="58915"/>
                </a:lnTo>
                <a:lnTo>
                  <a:pt x="1320685" y="40411"/>
                </a:lnTo>
                <a:lnTo>
                  <a:pt x="1372438" y="24091"/>
                </a:lnTo>
                <a:lnTo>
                  <a:pt x="1426921" y="9918"/>
                </a:lnTo>
                <a:lnTo>
                  <a:pt x="1474000" y="0"/>
                </a:lnTo>
                <a:lnTo>
                  <a:pt x="1392555" y="0"/>
                </a:lnTo>
                <a:lnTo>
                  <a:pt x="1336903" y="15976"/>
                </a:lnTo>
                <a:lnTo>
                  <a:pt x="1292898" y="31165"/>
                </a:lnTo>
                <a:lnTo>
                  <a:pt x="1250759" y="48018"/>
                </a:lnTo>
                <a:lnTo>
                  <a:pt x="1210373" y="66573"/>
                </a:lnTo>
                <a:lnTo>
                  <a:pt x="1171651" y="86855"/>
                </a:lnTo>
                <a:lnTo>
                  <a:pt x="1129792" y="112001"/>
                </a:lnTo>
                <a:lnTo>
                  <a:pt x="1089469" y="139509"/>
                </a:lnTo>
                <a:lnTo>
                  <a:pt x="1051191" y="168389"/>
                </a:lnTo>
                <a:lnTo>
                  <a:pt x="0" y="168389"/>
                </a:lnTo>
                <a:lnTo>
                  <a:pt x="0" y="183603"/>
                </a:lnTo>
                <a:lnTo>
                  <a:pt x="1032497" y="183603"/>
                </a:lnTo>
                <a:lnTo>
                  <a:pt x="1012621" y="199834"/>
                </a:lnTo>
                <a:lnTo>
                  <a:pt x="975702" y="231762"/>
                </a:lnTo>
                <a:lnTo>
                  <a:pt x="939520" y="264261"/>
                </a:lnTo>
                <a:lnTo>
                  <a:pt x="875690" y="322745"/>
                </a:lnTo>
                <a:lnTo>
                  <a:pt x="842162" y="353098"/>
                </a:lnTo>
                <a:lnTo>
                  <a:pt x="807504" y="383921"/>
                </a:lnTo>
                <a:lnTo>
                  <a:pt x="771702" y="415010"/>
                </a:lnTo>
                <a:lnTo>
                  <a:pt x="734783" y="446163"/>
                </a:lnTo>
                <a:lnTo>
                  <a:pt x="696760" y="477215"/>
                </a:lnTo>
                <a:lnTo>
                  <a:pt x="657618" y="507949"/>
                </a:lnTo>
                <a:lnTo>
                  <a:pt x="617397" y="538187"/>
                </a:lnTo>
                <a:lnTo>
                  <a:pt x="576097" y="567728"/>
                </a:lnTo>
                <a:lnTo>
                  <a:pt x="533717" y="596379"/>
                </a:lnTo>
                <a:lnTo>
                  <a:pt x="490283" y="623951"/>
                </a:lnTo>
                <a:lnTo>
                  <a:pt x="445808" y="650240"/>
                </a:lnTo>
                <a:lnTo>
                  <a:pt x="400278" y="675081"/>
                </a:lnTo>
                <a:lnTo>
                  <a:pt x="350189" y="699909"/>
                </a:lnTo>
                <a:lnTo>
                  <a:pt x="299999" y="722134"/>
                </a:lnTo>
                <a:lnTo>
                  <a:pt x="249770" y="741756"/>
                </a:lnTo>
                <a:lnTo>
                  <a:pt x="199542" y="758761"/>
                </a:lnTo>
                <a:lnTo>
                  <a:pt x="149390" y="773125"/>
                </a:lnTo>
                <a:lnTo>
                  <a:pt x="99364" y="784872"/>
                </a:lnTo>
                <a:lnTo>
                  <a:pt x="49530" y="793965"/>
                </a:lnTo>
                <a:lnTo>
                  <a:pt x="3987" y="796950"/>
                </a:lnTo>
                <a:lnTo>
                  <a:pt x="0" y="796531"/>
                </a:lnTo>
                <a:lnTo>
                  <a:pt x="0" y="815009"/>
                </a:lnTo>
                <a:lnTo>
                  <a:pt x="2552" y="815111"/>
                </a:lnTo>
                <a:lnTo>
                  <a:pt x="9601" y="815111"/>
                </a:lnTo>
                <a:lnTo>
                  <a:pt x="52095" y="811847"/>
                </a:lnTo>
                <a:lnTo>
                  <a:pt x="102781" y="802678"/>
                </a:lnTo>
                <a:lnTo>
                  <a:pt x="127241" y="796950"/>
                </a:lnTo>
                <a:lnTo>
                  <a:pt x="153644" y="790778"/>
                </a:lnTo>
                <a:lnTo>
                  <a:pt x="204609" y="776173"/>
                </a:lnTo>
                <a:lnTo>
                  <a:pt x="255638" y="758901"/>
                </a:lnTo>
                <a:lnTo>
                  <a:pt x="306654" y="738949"/>
                </a:lnTo>
                <a:lnTo>
                  <a:pt x="357632" y="716368"/>
                </a:lnTo>
                <a:lnTo>
                  <a:pt x="408470" y="691159"/>
                </a:lnTo>
                <a:lnTo>
                  <a:pt x="454431" y="666127"/>
                </a:lnTo>
                <a:lnTo>
                  <a:pt x="499325" y="639622"/>
                </a:lnTo>
                <a:lnTo>
                  <a:pt x="543153" y="611822"/>
                </a:lnTo>
                <a:lnTo>
                  <a:pt x="585889" y="582942"/>
                </a:lnTo>
                <a:lnTo>
                  <a:pt x="627532" y="553161"/>
                </a:lnTo>
                <a:lnTo>
                  <a:pt x="668083" y="522681"/>
                </a:lnTo>
                <a:lnTo>
                  <a:pt x="707517" y="491705"/>
                </a:lnTo>
                <a:lnTo>
                  <a:pt x="745832" y="460425"/>
                </a:lnTo>
                <a:lnTo>
                  <a:pt x="783005" y="429018"/>
                </a:lnTo>
                <a:lnTo>
                  <a:pt x="819048" y="397713"/>
                </a:lnTo>
                <a:lnTo>
                  <a:pt x="853948" y="366674"/>
                </a:lnTo>
                <a:lnTo>
                  <a:pt x="887679" y="336105"/>
                </a:lnTo>
                <a:lnTo>
                  <a:pt x="951217" y="277876"/>
                </a:lnTo>
                <a:lnTo>
                  <a:pt x="987044" y="245681"/>
                </a:lnTo>
                <a:lnTo>
                  <a:pt x="1023581" y="214071"/>
                </a:lnTo>
                <a:lnTo>
                  <a:pt x="1060881" y="183603"/>
                </a:lnTo>
                <a:lnTo>
                  <a:pt x="5845213" y="183603"/>
                </a:lnTo>
                <a:lnTo>
                  <a:pt x="5845213" y="168389"/>
                </a:lnTo>
                <a:close/>
              </a:path>
            </a:pathLst>
          </a:custGeom>
          <a:solidFill>
            <a:srgbClr val="322C2C"/>
          </a:solidFill>
        </p:spPr>
        <p:txBody>
          <a:bodyPr wrap="square" lIns="0" tIns="0" rIns="0" bIns="0" rtlCol="0"/>
          <a:lstStyle/>
          <a:p>
            <a:endParaRPr/>
          </a:p>
        </p:txBody>
      </p:sp>
      <p:sp>
        <p:nvSpPr>
          <p:cNvPr id="4" name="object 4"/>
          <p:cNvSpPr/>
          <p:nvPr/>
        </p:nvSpPr>
        <p:spPr>
          <a:xfrm>
            <a:off x="1511" y="2522499"/>
            <a:ext cx="5847715" cy="766445"/>
          </a:xfrm>
          <a:custGeom>
            <a:avLst/>
            <a:gdLst/>
            <a:ahLst/>
            <a:cxnLst/>
            <a:rect l="l" t="t" r="r" b="b"/>
            <a:pathLst>
              <a:path w="5847715" h="766445">
                <a:moveTo>
                  <a:pt x="5847588" y="0"/>
                </a:moveTo>
                <a:lnTo>
                  <a:pt x="5770702" y="12750"/>
                </a:lnTo>
                <a:lnTo>
                  <a:pt x="5723877" y="24625"/>
                </a:lnTo>
                <a:lnTo>
                  <a:pt x="5676989" y="39001"/>
                </a:lnTo>
                <a:lnTo>
                  <a:pt x="5630088" y="55867"/>
                </a:lnTo>
                <a:lnTo>
                  <a:pt x="5583237" y="75196"/>
                </a:lnTo>
                <a:lnTo>
                  <a:pt x="5536489" y="96977"/>
                </a:lnTo>
                <a:lnTo>
                  <a:pt x="5489880" y="121170"/>
                </a:lnTo>
                <a:lnTo>
                  <a:pt x="5444033" y="147370"/>
                </a:lnTo>
                <a:lnTo>
                  <a:pt x="5399392" y="175158"/>
                </a:lnTo>
                <a:lnTo>
                  <a:pt x="5355945" y="204304"/>
                </a:lnTo>
                <a:lnTo>
                  <a:pt x="5313731" y="234556"/>
                </a:lnTo>
                <a:lnTo>
                  <a:pt x="5272722" y="265709"/>
                </a:lnTo>
                <a:lnTo>
                  <a:pt x="5232946" y="297497"/>
                </a:lnTo>
                <a:lnTo>
                  <a:pt x="5194414" y="329704"/>
                </a:lnTo>
                <a:lnTo>
                  <a:pt x="5157114" y="362102"/>
                </a:lnTo>
                <a:lnTo>
                  <a:pt x="5121072" y="394423"/>
                </a:lnTo>
                <a:lnTo>
                  <a:pt x="5086286" y="426466"/>
                </a:lnTo>
                <a:lnTo>
                  <a:pt x="5052771" y="457987"/>
                </a:lnTo>
                <a:lnTo>
                  <a:pt x="4989614" y="518058"/>
                </a:lnTo>
                <a:lnTo>
                  <a:pt x="4951425" y="553427"/>
                </a:lnTo>
                <a:lnTo>
                  <a:pt x="4912245" y="587883"/>
                </a:lnTo>
                <a:lnTo>
                  <a:pt x="4903025" y="595376"/>
                </a:lnTo>
                <a:lnTo>
                  <a:pt x="0" y="595376"/>
                </a:lnTo>
                <a:lnTo>
                  <a:pt x="0" y="610603"/>
                </a:lnTo>
                <a:lnTo>
                  <a:pt x="4884305" y="610603"/>
                </a:lnTo>
                <a:lnTo>
                  <a:pt x="4871834" y="620750"/>
                </a:lnTo>
                <a:lnTo>
                  <a:pt x="4829886" y="651357"/>
                </a:lnTo>
                <a:lnTo>
                  <a:pt x="4786134" y="679030"/>
                </a:lnTo>
                <a:lnTo>
                  <a:pt x="4745393" y="701116"/>
                </a:lnTo>
                <a:lnTo>
                  <a:pt x="4702518" y="721106"/>
                </a:lnTo>
                <a:lnTo>
                  <a:pt x="4657356" y="739076"/>
                </a:lnTo>
                <a:lnTo>
                  <a:pt x="4609770" y="755053"/>
                </a:lnTo>
                <a:lnTo>
                  <a:pt x="4569638" y="766305"/>
                </a:lnTo>
                <a:lnTo>
                  <a:pt x="4628858" y="766305"/>
                </a:lnTo>
                <a:lnTo>
                  <a:pt x="4709185" y="736447"/>
                </a:lnTo>
                <a:lnTo>
                  <a:pt x="4752860" y="716064"/>
                </a:lnTo>
                <a:lnTo>
                  <a:pt x="4794389" y="693547"/>
                </a:lnTo>
                <a:lnTo>
                  <a:pt x="4838903" y="665340"/>
                </a:lnTo>
                <a:lnTo>
                  <a:pt x="4881473" y="634288"/>
                </a:lnTo>
                <a:lnTo>
                  <a:pt x="4910620" y="610603"/>
                </a:lnTo>
                <a:lnTo>
                  <a:pt x="5845213" y="610603"/>
                </a:lnTo>
                <a:lnTo>
                  <a:pt x="5845213" y="595376"/>
                </a:lnTo>
                <a:lnTo>
                  <a:pt x="4928844" y="595376"/>
                </a:lnTo>
                <a:lnTo>
                  <a:pt x="4962029" y="566216"/>
                </a:lnTo>
                <a:lnTo>
                  <a:pt x="5000612" y="530517"/>
                </a:lnTo>
                <a:lnTo>
                  <a:pt x="5064112" y="470141"/>
                </a:lnTo>
                <a:lnTo>
                  <a:pt x="5097411" y="438848"/>
                </a:lnTo>
                <a:lnTo>
                  <a:pt x="5131968" y="407035"/>
                </a:lnTo>
                <a:lnTo>
                  <a:pt x="5167757" y="374942"/>
                </a:lnTo>
                <a:lnTo>
                  <a:pt x="5204790" y="342798"/>
                </a:lnTo>
                <a:lnTo>
                  <a:pt x="5243030" y="310832"/>
                </a:lnTo>
                <a:lnTo>
                  <a:pt x="5282501" y="279298"/>
                </a:lnTo>
                <a:lnTo>
                  <a:pt x="5323167" y="248399"/>
                </a:lnTo>
                <a:lnTo>
                  <a:pt x="5365039" y="218376"/>
                </a:lnTo>
                <a:lnTo>
                  <a:pt x="5408092" y="189471"/>
                </a:lnTo>
                <a:lnTo>
                  <a:pt x="5452338" y="161899"/>
                </a:lnTo>
                <a:lnTo>
                  <a:pt x="5497741" y="135915"/>
                </a:lnTo>
                <a:lnTo>
                  <a:pt x="5543639" y="112077"/>
                </a:lnTo>
                <a:lnTo>
                  <a:pt x="5589689" y="90652"/>
                </a:lnTo>
                <a:lnTo>
                  <a:pt x="5635815" y="71628"/>
                </a:lnTo>
                <a:lnTo>
                  <a:pt x="5681967" y="55041"/>
                </a:lnTo>
                <a:lnTo>
                  <a:pt x="5728106" y="40881"/>
                </a:lnTo>
                <a:lnTo>
                  <a:pt x="5774169" y="29171"/>
                </a:lnTo>
                <a:lnTo>
                  <a:pt x="5820105" y="19913"/>
                </a:lnTo>
                <a:lnTo>
                  <a:pt x="5847588" y="17932"/>
                </a:lnTo>
                <a:lnTo>
                  <a:pt x="5847588" y="0"/>
                </a:lnTo>
                <a:close/>
              </a:path>
            </a:pathLst>
          </a:custGeom>
          <a:solidFill>
            <a:srgbClr val="322C2C"/>
          </a:solidFill>
        </p:spPr>
        <p:txBody>
          <a:bodyPr wrap="square" lIns="0" tIns="0" rIns="0" bIns="0" rtlCol="0"/>
          <a:lstStyle/>
          <a:p>
            <a:endParaRPr/>
          </a:p>
        </p:txBody>
      </p:sp>
      <p:sp>
        <p:nvSpPr>
          <p:cNvPr id="5" name="Rectangle 4">
            <a:extLst>
              <a:ext uri="{FF2B5EF4-FFF2-40B4-BE49-F238E27FC236}">
                <a16:creationId xmlns:a16="http://schemas.microsoft.com/office/drawing/2014/main" id="{14589358-0722-E706-1554-6A90CAED0C3B}"/>
              </a:ext>
            </a:extLst>
          </p:cNvPr>
          <p:cNvSpPr/>
          <p:nvPr/>
        </p:nvSpPr>
        <p:spPr>
          <a:xfrm>
            <a:off x="184150" y="2486024"/>
            <a:ext cx="1752600" cy="54999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TEAM MEMBERS-DEEPANSH GOEL</a:t>
            </a:r>
            <a:br>
              <a:rPr lang="en-IN" sz="800" dirty="0">
                <a:solidFill>
                  <a:schemeClr val="tx1"/>
                </a:solidFill>
              </a:rPr>
            </a:br>
            <a:r>
              <a:rPr lang="en-IN" sz="800" dirty="0">
                <a:solidFill>
                  <a:schemeClr val="tx1"/>
                </a:solidFill>
              </a:rPr>
              <a:t>                          ARYAN SETHI</a:t>
            </a:r>
            <a:br>
              <a:rPr lang="en-IN" sz="800" dirty="0">
                <a:solidFill>
                  <a:schemeClr val="tx1"/>
                </a:solidFill>
              </a:rPr>
            </a:br>
            <a:r>
              <a:rPr lang="en-IN" sz="800" dirty="0">
                <a:solidFill>
                  <a:schemeClr val="tx1"/>
                </a:solidFill>
              </a:rPr>
              <a:t>                           KARTIK BISHT</a:t>
            </a:r>
            <a:br>
              <a:rPr lang="en-IN" sz="800" dirty="0">
                <a:solidFill>
                  <a:schemeClr val="tx1"/>
                </a:solidFill>
              </a:rPr>
            </a:br>
            <a:r>
              <a:rPr lang="en-IN" sz="800" dirty="0">
                <a:solidFill>
                  <a:schemeClr val="tx1"/>
                </a:solidFill>
              </a:rPr>
              <a:t>                                  K RACHIT KUMAR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205BE7-89CB-9AA3-C026-CDC143E110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B04CFC-2741-0936-1DE7-659B8EF0A83C}"/>
              </a:ext>
            </a:extLst>
          </p:cNvPr>
          <p:cNvSpPr>
            <a:spLocks noGrp="1"/>
          </p:cNvSpPr>
          <p:nvPr>
            <p:ph type="title"/>
          </p:nvPr>
        </p:nvSpPr>
        <p:spPr>
          <a:xfrm>
            <a:off x="1403350" y="200025"/>
            <a:ext cx="3609990" cy="307777"/>
          </a:xfrm>
        </p:spPr>
        <p:txBody>
          <a:bodyPr/>
          <a:lstStyle/>
          <a:p>
            <a:r>
              <a:rPr lang="en-IN" dirty="0"/>
              <a:t>Installation Procedure in Mines</a:t>
            </a:r>
          </a:p>
        </p:txBody>
      </p:sp>
      <p:pic>
        <p:nvPicPr>
          <p:cNvPr id="4" name="Picture 3">
            <a:extLst>
              <a:ext uri="{FF2B5EF4-FFF2-40B4-BE49-F238E27FC236}">
                <a16:creationId xmlns:a16="http://schemas.microsoft.com/office/drawing/2014/main" id="{43779DB4-EE57-078A-FC59-02D4398FD7FB}"/>
              </a:ext>
            </a:extLst>
          </p:cNvPr>
          <p:cNvPicPr>
            <a:picLocks noChangeAspect="1"/>
          </p:cNvPicPr>
          <p:nvPr/>
        </p:nvPicPr>
        <p:blipFill>
          <a:blip r:embed="rId2"/>
          <a:stretch>
            <a:fillRect/>
          </a:stretch>
        </p:blipFill>
        <p:spPr>
          <a:xfrm>
            <a:off x="107950" y="885825"/>
            <a:ext cx="2160393" cy="1600200"/>
          </a:xfrm>
          <a:prstGeom prst="rect">
            <a:avLst/>
          </a:prstGeom>
        </p:spPr>
      </p:pic>
      <p:sp>
        <p:nvSpPr>
          <p:cNvPr id="3" name="Title 1">
            <a:extLst>
              <a:ext uri="{FF2B5EF4-FFF2-40B4-BE49-F238E27FC236}">
                <a16:creationId xmlns:a16="http://schemas.microsoft.com/office/drawing/2014/main" id="{3820B2BE-FCB7-B50B-AD2B-DFC2303545D2}"/>
              </a:ext>
            </a:extLst>
          </p:cNvPr>
          <p:cNvSpPr txBox="1">
            <a:spLocks/>
          </p:cNvSpPr>
          <p:nvPr/>
        </p:nvSpPr>
        <p:spPr>
          <a:xfrm>
            <a:off x="2416735" y="809625"/>
            <a:ext cx="3352800" cy="2185214"/>
          </a:xfrm>
          <a:prstGeom prst="rect">
            <a:avLst/>
          </a:prstGeom>
        </p:spPr>
        <p:txBody>
          <a:bodyPr wrap="square" lIns="0" tIns="0" rIns="0" bIns="0">
            <a:spAutoFit/>
          </a:bodyPr>
          <a:lstStyle>
            <a:lvl1pPr>
              <a:defRPr sz="2000" b="0" i="0">
                <a:solidFill>
                  <a:srgbClr val="322C2C"/>
                </a:solidFill>
                <a:latin typeface="Times New Roman"/>
                <a:ea typeface="+mj-ea"/>
                <a:cs typeface="Times New Roman"/>
              </a:defRPr>
            </a:lvl1pPr>
          </a:lstStyle>
          <a:p>
            <a:r>
              <a:rPr lang="en-IN" sz="1200" kern="0" dirty="0"/>
              <a:t>3) Red coloured floodlights will be installed on the given paths on the terrain</a:t>
            </a:r>
          </a:p>
          <a:p>
            <a:endParaRPr lang="en-IN" sz="1200" kern="0" dirty="0"/>
          </a:p>
          <a:p>
            <a:r>
              <a:rPr lang="en-IN" sz="1200" kern="0" dirty="0"/>
              <a:t>4) Installation of Software on Admin and Operator Systems (And provide computers if not available already)</a:t>
            </a:r>
          </a:p>
          <a:p>
            <a:endParaRPr lang="en-IN" sz="1200" kern="0" dirty="0"/>
          </a:p>
          <a:p>
            <a:r>
              <a:rPr lang="en-IN" sz="1200" kern="0" dirty="0"/>
              <a:t>5) Installation of local network lines for communication throughout the mines even in extreme weather conditions</a:t>
            </a:r>
            <a:endParaRPr lang="en-IN" sz="1000" kern="0" dirty="0"/>
          </a:p>
          <a:p>
            <a:endParaRPr lang="en-IN" sz="1000" b="1" kern="0" dirty="0"/>
          </a:p>
          <a:p>
            <a:endParaRPr lang="en-IN" sz="1200" b="1" kern="0" dirty="0"/>
          </a:p>
        </p:txBody>
      </p:sp>
    </p:spTree>
    <p:extLst>
      <p:ext uri="{BB962C8B-B14F-4D97-AF65-F5344CB8AC3E}">
        <p14:creationId xmlns:p14="http://schemas.microsoft.com/office/powerpoint/2010/main" val="2808328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DAA341-F857-73B3-B6FA-03B745F652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CD748D-A1B1-0D00-4DA4-9AA3587D8F6E}"/>
              </a:ext>
            </a:extLst>
          </p:cNvPr>
          <p:cNvSpPr>
            <a:spLocks noGrp="1"/>
          </p:cNvSpPr>
          <p:nvPr>
            <p:ph type="title"/>
          </p:nvPr>
        </p:nvSpPr>
        <p:spPr>
          <a:xfrm>
            <a:off x="1403350" y="200025"/>
            <a:ext cx="3609990" cy="307777"/>
          </a:xfrm>
        </p:spPr>
        <p:txBody>
          <a:bodyPr/>
          <a:lstStyle/>
          <a:p>
            <a:r>
              <a:rPr lang="en-IN" dirty="0"/>
              <a:t>WORKING OF THE PROJECT</a:t>
            </a:r>
          </a:p>
        </p:txBody>
      </p:sp>
      <p:pic>
        <p:nvPicPr>
          <p:cNvPr id="4" name="Picture 3">
            <a:extLst>
              <a:ext uri="{FF2B5EF4-FFF2-40B4-BE49-F238E27FC236}">
                <a16:creationId xmlns:a16="http://schemas.microsoft.com/office/drawing/2014/main" id="{C23AF2F8-6180-EB13-999D-34C43A983844}"/>
              </a:ext>
            </a:extLst>
          </p:cNvPr>
          <p:cNvPicPr>
            <a:picLocks noChangeAspect="1"/>
          </p:cNvPicPr>
          <p:nvPr/>
        </p:nvPicPr>
        <p:blipFill>
          <a:blip r:embed="rId2"/>
          <a:stretch>
            <a:fillRect/>
          </a:stretch>
        </p:blipFill>
        <p:spPr>
          <a:xfrm>
            <a:off x="107950" y="885825"/>
            <a:ext cx="2160393" cy="1600200"/>
          </a:xfrm>
          <a:prstGeom prst="rect">
            <a:avLst/>
          </a:prstGeom>
        </p:spPr>
      </p:pic>
      <p:sp>
        <p:nvSpPr>
          <p:cNvPr id="3" name="Title 1">
            <a:extLst>
              <a:ext uri="{FF2B5EF4-FFF2-40B4-BE49-F238E27FC236}">
                <a16:creationId xmlns:a16="http://schemas.microsoft.com/office/drawing/2014/main" id="{D5D353E7-5D1E-1F27-6334-9E4D09500F7F}"/>
              </a:ext>
            </a:extLst>
          </p:cNvPr>
          <p:cNvSpPr txBox="1">
            <a:spLocks/>
          </p:cNvSpPr>
          <p:nvPr/>
        </p:nvSpPr>
        <p:spPr>
          <a:xfrm>
            <a:off x="2416735" y="809625"/>
            <a:ext cx="3352800" cy="1477328"/>
          </a:xfrm>
          <a:prstGeom prst="rect">
            <a:avLst/>
          </a:prstGeom>
        </p:spPr>
        <p:txBody>
          <a:bodyPr wrap="square" lIns="0" tIns="0" rIns="0" bIns="0">
            <a:spAutoFit/>
          </a:bodyPr>
          <a:lstStyle>
            <a:lvl1pPr>
              <a:defRPr sz="2000" b="0" i="0">
                <a:solidFill>
                  <a:srgbClr val="322C2C"/>
                </a:solidFill>
                <a:latin typeface="Times New Roman"/>
                <a:ea typeface="+mj-ea"/>
                <a:cs typeface="Times New Roman"/>
              </a:defRPr>
            </a:lvl1pPr>
          </a:lstStyle>
          <a:p>
            <a:pPr marL="228600" indent="-228600">
              <a:buAutoNum type="arabicParenR"/>
            </a:pPr>
            <a:r>
              <a:rPr lang="en-US" sz="1200" kern="0" dirty="0"/>
              <a:t>The weather conditions will be actively updated on the software</a:t>
            </a:r>
          </a:p>
          <a:p>
            <a:pPr marL="228600" indent="-228600">
              <a:buAutoNum type="arabicParenR"/>
            </a:pPr>
            <a:r>
              <a:rPr lang="en-US" sz="1200" kern="0" dirty="0"/>
              <a:t>If the weather is rainy OR foggy, the path finding systems will be activated</a:t>
            </a:r>
          </a:p>
          <a:p>
            <a:pPr marL="228600" indent="-228600">
              <a:buAutoNum type="arabicParenR"/>
            </a:pPr>
            <a:r>
              <a:rPr lang="en-US" sz="1200" kern="0" dirty="0"/>
              <a:t>In cases of rain, we use the given scanners to detect the water blockages, and the algorithm will scan the shortest optimal path to the target location through the widely used </a:t>
            </a:r>
            <a:r>
              <a:rPr lang="en-US" sz="1200" kern="0" dirty="0" err="1"/>
              <a:t>Djkistra’s</a:t>
            </a:r>
            <a:r>
              <a:rPr lang="en-US" sz="1200" kern="0" dirty="0"/>
              <a:t> Algorithm.</a:t>
            </a:r>
            <a:endParaRPr lang="en-IN" sz="1200" kern="0" dirty="0"/>
          </a:p>
        </p:txBody>
      </p:sp>
    </p:spTree>
    <p:extLst>
      <p:ext uri="{BB962C8B-B14F-4D97-AF65-F5344CB8AC3E}">
        <p14:creationId xmlns:p14="http://schemas.microsoft.com/office/powerpoint/2010/main" val="2737591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28E4BB-B9F4-B6CA-EDDF-F9E3CE46E8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C476E0-A7DE-1746-DB75-A523EA341C15}"/>
              </a:ext>
            </a:extLst>
          </p:cNvPr>
          <p:cNvSpPr>
            <a:spLocks noGrp="1"/>
          </p:cNvSpPr>
          <p:nvPr>
            <p:ph type="title"/>
          </p:nvPr>
        </p:nvSpPr>
        <p:spPr>
          <a:xfrm>
            <a:off x="1403350" y="200025"/>
            <a:ext cx="3609990" cy="307777"/>
          </a:xfrm>
        </p:spPr>
        <p:txBody>
          <a:bodyPr/>
          <a:lstStyle/>
          <a:p>
            <a:r>
              <a:rPr lang="en-IN" dirty="0"/>
              <a:t>WORKING OF THE PROJECT</a:t>
            </a:r>
          </a:p>
        </p:txBody>
      </p:sp>
      <p:pic>
        <p:nvPicPr>
          <p:cNvPr id="4" name="Picture 3">
            <a:extLst>
              <a:ext uri="{FF2B5EF4-FFF2-40B4-BE49-F238E27FC236}">
                <a16:creationId xmlns:a16="http://schemas.microsoft.com/office/drawing/2014/main" id="{DA34214B-D009-F3C6-757D-2F3D5EC5DAA6}"/>
              </a:ext>
            </a:extLst>
          </p:cNvPr>
          <p:cNvPicPr>
            <a:picLocks noChangeAspect="1"/>
          </p:cNvPicPr>
          <p:nvPr/>
        </p:nvPicPr>
        <p:blipFill>
          <a:blip r:embed="rId2"/>
          <a:stretch>
            <a:fillRect/>
          </a:stretch>
        </p:blipFill>
        <p:spPr>
          <a:xfrm>
            <a:off x="107950" y="885825"/>
            <a:ext cx="2160393" cy="1600200"/>
          </a:xfrm>
          <a:prstGeom prst="rect">
            <a:avLst/>
          </a:prstGeom>
        </p:spPr>
      </p:pic>
      <p:sp>
        <p:nvSpPr>
          <p:cNvPr id="3" name="Title 1">
            <a:extLst>
              <a:ext uri="{FF2B5EF4-FFF2-40B4-BE49-F238E27FC236}">
                <a16:creationId xmlns:a16="http://schemas.microsoft.com/office/drawing/2014/main" id="{3FAAD830-CA4F-586E-62C3-CFF6439A23E3}"/>
              </a:ext>
            </a:extLst>
          </p:cNvPr>
          <p:cNvSpPr txBox="1">
            <a:spLocks/>
          </p:cNvSpPr>
          <p:nvPr/>
        </p:nvSpPr>
        <p:spPr>
          <a:xfrm>
            <a:off x="2416735" y="809625"/>
            <a:ext cx="3352800" cy="1107996"/>
          </a:xfrm>
          <a:prstGeom prst="rect">
            <a:avLst/>
          </a:prstGeom>
        </p:spPr>
        <p:txBody>
          <a:bodyPr wrap="square" lIns="0" tIns="0" rIns="0" bIns="0">
            <a:spAutoFit/>
          </a:bodyPr>
          <a:lstStyle>
            <a:lvl1pPr>
              <a:defRPr sz="2000" b="0" i="0">
                <a:solidFill>
                  <a:srgbClr val="322C2C"/>
                </a:solidFill>
                <a:latin typeface="Times New Roman"/>
                <a:ea typeface="+mj-ea"/>
                <a:cs typeface="Times New Roman"/>
              </a:defRPr>
            </a:lvl1pPr>
          </a:lstStyle>
          <a:p>
            <a:r>
              <a:rPr lang="en-US" sz="1200" kern="0" dirty="0"/>
              <a:t>4) The GUI applications will be updated on both administrator and the operators screen.</a:t>
            </a:r>
          </a:p>
          <a:p>
            <a:endParaRPr lang="en-US" sz="1200" kern="0" dirty="0"/>
          </a:p>
          <a:p>
            <a:r>
              <a:rPr lang="en-US" sz="1200" kern="0" dirty="0"/>
              <a:t>5) The maps will act like a GPS on both screens, and the floodlights will be activated to indicate the correct paths in foggy conditions to prevent any accidents. </a:t>
            </a:r>
            <a:endParaRPr lang="en-IN" sz="1200" kern="0" dirty="0"/>
          </a:p>
        </p:txBody>
      </p:sp>
    </p:spTree>
    <p:extLst>
      <p:ext uri="{BB962C8B-B14F-4D97-AF65-F5344CB8AC3E}">
        <p14:creationId xmlns:p14="http://schemas.microsoft.com/office/powerpoint/2010/main" val="2035239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8CF8B6-C289-81F2-5625-5B76AC1628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A3DDDF-A9FA-4561-07AF-3D11BD6F6AD2}"/>
              </a:ext>
            </a:extLst>
          </p:cNvPr>
          <p:cNvSpPr>
            <a:spLocks noGrp="1"/>
          </p:cNvSpPr>
          <p:nvPr>
            <p:ph type="title"/>
          </p:nvPr>
        </p:nvSpPr>
        <p:spPr>
          <a:xfrm>
            <a:off x="793750" y="169563"/>
            <a:ext cx="4600590" cy="615553"/>
          </a:xfrm>
        </p:spPr>
        <p:txBody>
          <a:bodyPr/>
          <a:lstStyle/>
          <a:p>
            <a:pPr algn="ctr"/>
            <a:r>
              <a:rPr lang="en-IN" dirty="0"/>
              <a:t>OUR PROPOSED SCANNING METHODS</a:t>
            </a:r>
          </a:p>
        </p:txBody>
      </p:sp>
      <p:pic>
        <p:nvPicPr>
          <p:cNvPr id="1026" name="Picture 2" descr="The Best Drones for 2024 | PCMag">
            <a:extLst>
              <a:ext uri="{FF2B5EF4-FFF2-40B4-BE49-F238E27FC236}">
                <a16:creationId xmlns:a16="http://schemas.microsoft.com/office/drawing/2014/main" id="{E97920DC-5D7B-9450-1761-D97E18E74FE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7950" y="1494433"/>
            <a:ext cx="2438400" cy="137259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KYLET WLC-112 Water Level Indicator, Overhead Tank Indicator, Led Indicator  for Tank Water, Water Level Display Wired Sensor Security System Price in  India - Buy SKYLET WLC-112 Water Level Indicator, Overhead Tank">
            <a:extLst>
              <a:ext uri="{FF2B5EF4-FFF2-40B4-BE49-F238E27FC236}">
                <a16:creationId xmlns:a16="http://schemas.microsoft.com/office/drawing/2014/main" id="{291C0A69-6A54-4A61-A94A-3C49625D623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22750" y="1366590"/>
            <a:ext cx="1245995" cy="165283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igital - Digital Liquid Level Indicator OEM Manufacturer from New Delhi">
            <a:extLst>
              <a:ext uri="{FF2B5EF4-FFF2-40B4-BE49-F238E27FC236}">
                <a16:creationId xmlns:a16="http://schemas.microsoft.com/office/drawing/2014/main" id="{6E88CC1C-A907-5CB4-FCAE-E324F73FD1F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892101" y="1389888"/>
            <a:ext cx="1218127" cy="1553337"/>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F62AE814-49B8-025E-CD22-2E7E28F60B51}"/>
              </a:ext>
            </a:extLst>
          </p:cNvPr>
          <p:cNvSpPr txBox="1">
            <a:spLocks/>
          </p:cNvSpPr>
          <p:nvPr/>
        </p:nvSpPr>
        <p:spPr>
          <a:xfrm>
            <a:off x="-477845" y="885825"/>
            <a:ext cx="3609990" cy="469359"/>
          </a:xfrm>
          <a:prstGeom prst="rect">
            <a:avLst/>
          </a:prstGeom>
        </p:spPr>
        <p:txBody>
          <a:bodyPr wrap="square" lIns="0" tIns="0" rIns="0" bIns="0">
            <a:spAutoFit/>
          </a:bodyPr>
          <a:lstStyle>
            <a:lvl1pPr>
              <a:defRPr sz="2000" b="0" i="0">
                <a:solidFill>
                  <a:srgbClr val="322C2C"/>
                </a:solidFill>
                <a:latin typeface="Times New Roman"/>
                <a:ea typeface="+mj-ea"/>
                <a:cs typeface="Times New Roman"/>
              </a:defRPr>
            </a:lvl1pPr>
          </a:lstStyle>
          <a:p>
            <a:pPr algn="ctr"/>
            <a:r>
              <a:rPr lang="en-IN" sz="1050" kern="0" dirty="0"/>
              <a:t>FOR LARGER </a:t>
            </a:r>
            <a:r>
              <a:rPr lang="en-IN" sz="1000" kern="0" dirty="0"/>
              <a:t>MINES</a:t>
            </a:r>
          </a:p>
          <a:p>
            <a:pPr algn="ctr"/>
            <a:r>
              <a:rPr lang="en-IN" sz="1000" kern="0" dirty="0"/>
              <a:t>: Aerial Perception Drones </a:t>
            </a:r>
          </a:p>
          <a:p>
            <a:pPr algn="ctr"/>
            <a:r>
              <a:rPr lang="en-IN" sz="1000" kern="0" dirty="0"/>
              <a:t>(Higher Cost, Better Results)</a:t>
            </a:r>
            <a:endParaRPr lang="en-IN" sz="1050" kern="0" dirty="0"/>
          </a:p>
        </p:txBody>
      </p:sp>
      <p:sp>
        <p:nvSpPr>
          <p:cNvPr id="5" name="Title 1">
            <a:extLst>
              <a:ext uri="{FF2B5EF4-FFF2-40B4-BE49-F238E27FC236}">
                <a16:creationId xmlns:a16="http://schemas.microsoft.com/office/drawing/2014/main" id="{29C9E400-D101-2814-2D90-33CCEF331350}"/>
              </a:ext>
            </a:extLst>
          </p:cNvPr>
          <p:cNvSpPr txBox="1">
            <a:spLocks/>
          </p:cNvSpPr>
          <p:nvPr/>
        </p:nvSpPr>
        <p:spPr>
          <a:xfrm>
            <a:off x="2165350" y="828628"/>
            <a:ext cx="3609990" cy="461665"/>
          </a:xfrm>
          <a:prstGeom prst="rect">
            <a:avLst/>
          </a:prstGeom>
        </p:spPr>
        <p:txBody>
          <a:bodyPr wrap="square" lIns="0" tIns="0" rIns="0" bIns="0">
            <a:spAutoFit/>
          </a:bodyPr>
          <a:lstStyle>
            <a:lvl1pPr>
              <a:defRPr sz="2000" b="0" i="0">
                <a:solidFill>
                  <a:srgbClr val="322C2C"/>
                </a:solidFill>
                <a:latin typeface="Times New Roman"/>
                <a:ea typeface="+mj-ea"/>
                <a:cs typeface="Times New Roman"/>
              </a:defRPr>
            </a:lvl1pPr>
          </a:lstStyle>
          <a:p>
            <a:pPr algn="ctr"/>
            <a:r>
              <a:rPr lang="en-IN" sz="1000" kern="0" dirty="0"/>
              <a:t>FOR AVERAGE SIZED MINES</a:t>
            </a:r>
          </a:p>
          <a:p>
            <a:pPr algn="ctr"/>
            <a:r>
              <a:rPr lang="en-IN" sz="1000" kern="0" dirty="0"/>
              <a:t>: Commercial Grade Water Level Sensors</a:t>
            </a:r>
          </a:p>
          <a:p>
            <a:pPr algn="ctr"/>
            <a:r>
              <a:rPr lang="en-IN" sz="1000" kern="0" dirty="0"/>
              <a:t>(Lower Cost, Robust Results)</a:t>
            </a:r>
          </a:p>
        </p:txBody>
      </p:sp>
    </p:spTree>
    <p:extLst>
      <p:ext uri="{BB962C8B-B14F-4D97-AF65-F5344CB8AC3E}">
        <p14:creationId xmlns:p14="http://schemas.microsoft.com/office/powerpoint/2010/main" val="22119744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CD0673-14BE-0C8C-0097-BBA9AE7D0B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D160D2-A62C-B481-B86D-7D9C3AAA6736}"/>
              </a:ext>
            </a:extLst>
          </p:cNvPr>
          <p:cNvSpPr>
            <a:spLocks noGrp="1"/>
          </p:cNvSpPr>
          <p:nvPr>
            <p:ph type="title"/>
          </p:nvPr>
        </p:nvSpPr>
        <p:spPr>
          <a:xfrm>
            <a:off x="793750" y="169563"/>
            <a:ext cx="4600590" cy="307777"/>
          </a:xfrm>
        </p:spPr>
        <p:txBody>
          <a:bodyPr/>
          <a:lstStyle/>
          <a:p>
            <a:pPr algn="ctr"/>
            <a:r>
              <a:rPr lang="en-IN" dirty="0"/>
              <a:t>Use of Drones</a:t>
            </a:r>
          </a:p>
        </p:txBody>
      </p:sp>
      <p:pic>
        <p:nvPicPr>
          <p:cNvPr id="1026" name="Picture 2" descr="The Best Drones for 2024 | PCMag">
            <a:extLst>
              <a:ext uri="{FF2B5EF4-FFF2-40B4-BE49-F238E27FC236}">
                <a16:creationId xmlns:a16="http://schemas.microsoft.com/office/drawing/2014/main" id="{52F63C26-2CEE-E3B5-51B4-4C38004D23E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7950" y="1494433"/>
            <a:ext cx="2438400" cy="1372592"/>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BA5E724B-D875-942C-24D5-DF819CDCAE63}"/>
              </a:ext>
            </a:extLst>
          </p:cNvPr>
          <p:cNvSpPr txBox="1">
            <a:spLocks/>
          </p:cNvSpPr>
          <p:nvPr/>
        </p:nvSpPr>
        <p:spPr>
          <a:xfrm>
            <a:off x="-477845" y="885825"/>
            <a:ext cx="3609990" cy="469359"/>
          </a:xfrm>
          <a:prstGeom prst="rect">
            <a:avLst/>
          </a:prstGeom>
        </p:spPr>
        <p:txBody>
          <a:bodyPr wrap="square" lIns="0" tIns="0" rIns="0" bIns="0">
            <a:spAutoFit/>
          </a:bodyPr>
          <a:lstStyle>
            <a:lvl1pPr>
              <a:defRPr sz="2000" b="0" i="0">
                <a:solidFill>
                  <a:srgbClr val="322C2C"/>
                </a:solidFill>
                <a:latin typeface="Times New Roman"/>
                <a:ea typeface="+mj-ea"/>
                <a:cs typeface="Times New Roman"/>
              </a:defRPr>
            </a:lvl1pPr>
          </a:lstStyle>
          <a:p>
            <a:pPr algn="ctr"/>
            <a:r>
              <a:rPr lang="en-IN" sz="1050" kern="0" dirty="0"/>
              <a:t>FOR LARGER </a:t>
            </a:r>
            <a:r>
              <a:rPr lang="en-IN" sz="1000" kern="0" dirty="0"/>
              <a:t>MINES</a:t>
            </a:r>
          </a:p>
          <a:p>
            <a:pPr algn="ctr"/>
            <a:r>
              <a:rPr lang="en-IN" sz="1000" kern="0" dirty="0"/>
              <a:t>: Aerial Perception Drones Waterproof</a:t>
            </a:r>
          </a:p>
          <a:p>
            <a:pPr algn="ctr"/>
            <a:r>
              <a:rPr lang="en-IN" sz="1000" kern="0" dirty="0"/>
              <a:t>(Higher Cost, Better Results)</a:t>
            </a:r>
            <a:endParaRPr lang="en-IN" sz="1050" kern="0" dirty="0"/>
          </a:p>
        </p:txBody>
      </p:sp>
      <p:sp>
        <p:nvSpPr>
          <p:cNvPr id="6" name="Title 1">
            <a:extLst>
              <a:ext uri="{FF2B5EF4-FFF2-40B4-BE49-F238E27FC236}">
                <a16:creationId xmlns:a16="http://schemas.microsoft.com/office/drawing/2014/main" id="{A25579B5-B431-9701-2F71-7EFFB5116049}"/>
              </a:ext>
            </a:extLst>
          </p:cNvPr>
          <p:cNvSpPr txBox="1">
            <a:spLocks/>
          </p:cNvSpPr>
          <p:nvPr/>
        </p:nvSpPr>
        <p:spPr>
          <a:xfrm>
            <a:off x="2955940" y="809388"/>
            <a:ext cx="2438400" cy="2262158"/>
          </a:xfrm>
          <a:prstGeom prst="rect">
            <a:avLst/>
          </a:prstGeom>
        </p:spPr>
        <p:txBody>
          <a:bodyPr wrap="square" lIns="0" tIns="0" rIns="0" bIns="0">
            <a:spAutoFit/>
          </a:bodyPr>
          <a:lstStyle>
            <a:lvl1pPr>
              <a:defRPr sz="2000" b="0" i="0">
                <a:solidFill>
                  <a:srgbClr val="322C2C"/>
                </a:solidFill>
                <a:latin typeface="Times New Roman"/>
                <a:ea typeface="+mj-ea"/>
                <a:cs typeface="Times New Roman"/>
              </a:defRPr>
            </a:lvl1pPr>
          </a:lstStyle>
          <a:p>
            <a:pPr algn="ctr"/>
            <a:r>
              <a:rPr lang="en-IN" sz="1050" kern="0" dirty="0"/>
              <a:t>In larger well built mines, you cannot predefine the potential water blockage stops. But thanks to the state-of-the-art computer vision algorithms, if we have a good amount of well labelled data, we can generate terrain maps in simulations with custom paths, and use the path finding algorithms accordingly.</a:t>
            </a:r>
          </a:p>
          <a:p>
            <a:pPr algn="ctr"/>
            <a:endParaRPr lang="en-IN" sz="1050" kern="0" dirty="0"/>
          </a:p>
          <a:p>
            <a:pPr algn="ctr"/>
            <a:r>
              <a:rPr lang="en-IN" sz="1050" kern="0" dirty="0"/>
              <a:t>A good suggestion is to use Vision Transformers since they are better at generalising with less data </a:t>
            </a:r>
            <a:r>
              <a:rPr lang="en-IN" sz="1050" b="1" kern="0" dirty="0"/>
              <a:t>[EXPLAIN </a:t>
            </a:r>
            <a:r>
              <a:rPr lang="en-IN" sz="1050" b="1" kern="0" dirty="0" err="1"/>
              <a:t>ViTs</a:t>
            </a:r>
            <a:r>
              <a:rPr lang="en-IN" sz="1050" b="1" kern="0" dirty="0"/>
              <a:t> HERE]</a:t>
            </a:r>
          </a:p>
          <a:p>
            <a:pPr algn="ctr"/>
            <a:r>
              <a:rPr lang="en-IN" sz="1050" kern="0" dirty="0"/>
              <a:t>Generating the data for mines is a challenge on its own, that we need to solve as well.</a:t>
            </a:r>
          </a:p>
        </p:txBody>
      </p:sp>
    </p:spTree>
    <p:extLst>
      <p:ext uri="{BB962C8B-B14F-4D97-AF65-F5344CB8AC3E}">
        <p14:creationId xmlns:p14="http://schemas.microsoft.com/office/powerpoint/2010/main" val="39344506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AA9DE-B2DF-CAE9-3A1A-15A41955B091}"/>
              </a:ext>
            </a:extLst>
          </p:cNvPr>
          <p:cNvSpPr>
            <a:spLocks noGrp="1"/>
          </p:cNvSpPr>
          <p:nvPr>
            <p:ph type="title"/>
          </p:nvPr>
        </p:nvSpPr>
        <p:spPr>
          <a:xfrm>
            <a:off x="31750" y="14968"/>
            <a:ext cx="5822950" cy="615553"/>
          </a:xfrm>
        </p:spPr>
        <p:txBody>
          <a:bodyPr/>
          <a:lstStyle/>
          <a:p>
            <a:pPr algn="ctr"/>
            <a:r>
              <a:rPr lang="en-IN" dirty="0"/>
              <a:t>Smart Navigation System for Admins and Operators in Mines </a:t>
            </a:r>
          </a:p>
        </p:txBody>
      </p:sp>
      <p:pic>
        <p:nvPicPr>
          <p:cNvPr id="5" name="Picture 4">
            <a:extLst>
              <a:ext uri="{FF2B5EF4-FFF2-40B4-BE49-F238E27FC236}">
                <a16:creationId xmlns:a16="http://schemas.microsoft.com/office/drawing/2014/main" id="{B27EEF17-AC9B-319D-BCC6-9DB127521188}"/>
              </a:ext>
            </a:extLst>
          </p:cNvPr>
          <p:cNvPicPr>
            <a:picLocks noChangeAspect="1"/>
          </p:cNvPicPr>
          <p:nvPr/>
        </p:nvPicPr>
        <p:blipFill>
          <a:blip r:embed="rId2"/>
          <a:stretch>
            <a:fillRect/>
          </a:stretch>
        </p:blipFill>
        <p:spPr>
          <a:xfrm>
            <a:off x="0" y="1182241"/>
            <a:ext cx="5854700" cy="1760984"/>
          </a:xfrm>
          <a:prstGeom prst="rect">
            <a:avLst/>
          </a:prstGeom>
        </p:spPr>
      </p:pic>
      <p:sp>
        <p:nvSpPr>
          <p:cNvPr id="6" name="TextBox 5">
            <a:extLst>
              <a:ext uri="{FF2B5EF4-FFF2-40B4-BE49-F238E27FC236}">
                <a16:creationId xmlns:a16="http://schemas.microsoft.com/office/drawing/2014/main" id="{B17454A7-EB61-586C-A498-24E7D5956A96}"/>
              </a:ext>
            </a:extLst>
          </p:cNvPr>
          <p:cNvSpPr txBox="1"/>
          <p:nvPr/>
        </p:nvSpPr>
        <p:spPr>
          <a:xfrm>
            <a:off x="107950" y="733425"/>
            <a:ext cx="2590800" cy="381000"/>
          </a:xfrm>
          <a:prstGeom prst="rect">
            <a:avLst/>
          </a:prstGeom>
          <a:noFill/>
        </p:spPr>
        <p:txBody>
          <a:bodyPr wrap="square" rtlCol="0">
            <a:spAutoFit/>
          </a:bodyPr>
          <a:lstStyle/>
          <a:p>
            <a:r>
              <a:rPr lang="en-US" dirty="0"/>
              <a:t>Administrator UI</a:t>
            </a:r>
            <a:endParaRPr lang="en-IN" dirty="0"/>
          </a:p>
        </p:txBody>
      </p:sp>
      <p:sp>
        <p:nvSpPr>
          <p:cNvPr id="7" name="TextBox 6">
            <a:extLst>
              <a:ext uri="{FF2B5EF4-FFF2-40B4-BE49-F238E27FC236}">
                <a16:creationId xmlns:a16="http://schemas.microsoft.com/office/drawing/2014/main" id="{E78598B3-DA36-F67C-1983-7F03A7359F15}"/>
              </a:ext>
            </a:extLst>
          </p:cNvPr>
          <p:cNvSpPr txBox="1"/>
          <p:nvPr/>
        </p:nvSpPr>
        <p:spPr>
          <a:xfrm>
            <a:off x="2929255" y="720834"/>
            <a:ext cx="2590800" cy="381000"/>
          </a:xfrm>
          <a:prstGeom prst="rect">
            <a:avLst/>
          </a:prstGeom>
          <a:noFill/>
        </p:spPr>
        <p:txBody>
          <a:bodyPr wrap="square" rtlCol="0">
            <a:spAutoFit/>
          </a:bodyPr>
          <a:lstStyle/>
          <a:p>
            <a:r>
              <a:rPr lang="en-US" dirty="0"/>
              <a:t>Operator UI</a:t>
            </a:r>
            <a:endParaRPr lang="en-IN" dirty="0"/>
          </a:p>
        </p:txBody>
      </p:sp>
    </p:spTree>
    <p:extLst>
      <p:ext uri="{BB962C8B-B14F-4D97-AF65-F5344CB8AC3E}">
        <p14:creationId xmlns:p14="http://schemas.microsoft.com/office/powerpoint/2010/main" val="28675020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4E79C-CC2F-308D-163A-4EC2B951E446}"/>
              </a:ext>
            </a:extLst>
          </p:cNvPr>
          <p:cNvSpPr>
            <a:spLocks noGrp="1"/>
          </p:cNvSpPr>
          <p:nvPr>
            <p:ph type="title"/>
          </p:nvPr>
        </p:nvSpPr>
        <p:spPr>
          <a:xfrm flipH="1">
            <a:off x="1817194" y="428625"/>
            <a:ext cx="2746704" cy="609600"/>
          </a:xfrm>
        </p:spPr>
        <p:txBody>
          <a:bodyPr/>
          <a:lstStyle/>
          <a:p>
            <a:r>
              <a:rPr lang="en-IN" dirty="0"/>
              <a:t>ALGORITHM DESIGN</a:t>
            </a:r>
          </a:p>
        </p:txBody>
      </p:sp>
      <p:pic>
        <p:nvPicPr>
          <p:cNvPr id="4" name="Picture 3">
            <a:extLst>
              <a:ext uri="{FF2B5EF4-FFF2-40B4-BE49-F238E27FC236}">
                <a16:creationId xmlns:a16="http://schemas.microsoft.com/office/drawing/2014/main" id="{DFBB3DA0-A5AE-6C0C-C6C0-EABD3294297E}"/>
              </a:ext>
            </a:extLst>
          </p:cNvPr>
          <p:cNvPicPr>
            <a:picLocks noChangeAspect="1"/>
          </p:cNvPicPr>
          <p:nvPr/>
        </p:nvPicPr>
        <p:blipFill>
          <a:blip r:embed="rId2"/>
          <a:stretch>
            <a:fillRect/>
          </a:stretch>
        </p:blipFill>
        <p:spPr>
          <a:xfrm>
            <a:off x="184150" y="888698"/>
            <a:ext cx="2532672" cy="2105024"/>
          </a:xfrm>
          <a:prstGeom prst="rect">
            <a:avLst/>
          </a:prstGeom>
        </p:spPr>
      </p:pic>
      <p:pic>
        <p:nvPicPr>
          <p:cNvPr id="6" name="Picture 5">
            <a:extLst>
              <a:ext uri="{FF2B5EF4-FFF2-40B4-BE49-F238E27FC236}">
                <a16:creationId xmlns:a16="http://schemas.microsoft.com/office/drawing/2014/main" id="{2884CFBA-BE1F-94A6-377D-BEF06CF33C5F}"/>
              </a:ext>
            </a:extLst>
          </p:cNvPr>
          <p:cNvPicPr>
            <a:picLocks noChangeAspect="1"/>
          </p:cNvPicPr>
          <p:nvPr/>
        </p:nvPicPr>
        <p:blipFill>
          <a:blip r:embed="rId3"/>
          <a:stretch>
            <a:fillRect/>
          </a:stretch>
        </p:blipFill>
        <p:spPr>
          <a:xfrm>
            <a:off x="3685846" y="888698"/>
            <a:ext cx="1756104" cy="2128034"/>
          </a:xfrm>
          <a:prstGeom prst="rect">
            <a:avLst/>
          </a:prstGeom>
        </p:spPr>
      </p:pic>
    </p:spTree>
    <p:extLst>
      <p:ext uri="{BB962C8B-B14F-4D97-AF65-F5344CB8AC3E}">
        <p14:creationId xmlns:p14="http://schemas.microsoft.com/office/powerpoint/2010/main" val="18486678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548146" y="1000768"/>
            <a:ext cx="2303145" cy="2291715"/>
            <a:chOff x="3548146" y="1000768"/>
            <a:chExt cx="2303145" cy="2291715"/>
          </a:xfrm>
        </p:grpSpPr>
        <p:sp>
          <p:nvSpPr>
            <p:cNvPr id="3" name="object 3"/>
            <p:cNvSpPr/>
            <p:nvPr/>
          </p:nvSpPr>
          <p:spPr>
            <a:xfrm>
              <a:off x="4169604" y="1793252"/>
              <a:ext cx="1677670" cy="1494790"/>
            </a:xfrm>
            <a:custGeom>
              <a:avLst/>
              <a:gdLst/>
              <a:ahLst/>
              <a:cxnLst/>
              <a:rect l="l" t="t" r="r" b="b"/>
              <a:pathLst>
                <a:path w="1677670" h="1494789">
                  <a:moveTo>
                    <a:pt x="1677123" y="0"/>
                  </a:moveTo>
                  <a:lnTo>
                    <a:pt x="1619084" y="7252"/>
                  </a:lnTo>
                  <a:lnTo>
                    <a:pt x="1569586" y="16499"/>
                  </a:lnTo>
                  <a:lnTo>
                    <a:pt x="1521749" y="28170"/>
                  </a:lnTo>
                  <a:lnTo>
                    <a:pt x="1475504" y="42169"/>
                  </a:lnTo>
                  <a:lnTo>
                    <a:pt x="1430787" y="58398"/>
                  </a:lnTo>
                  <a:lnTo>
                    <a:pt x="1387530" y="76762"/>
                  </a:lnTo>
                  <a:lnTo>
                    <a:pt x="1345667" y="97162"/>
                  </a:lnTo>
                  <a:lnTo>
                    <a:pt x="1305132" y="119502"/>
                  </a:lnTo>
                  <a:lnTo>
                    <a:pt x="1265858" y="143685"/>
                  </a:lnTo>
                  <a:lnTo>
                    <a:pt x="1227779" y="169614"/>
                  </a:lnTo>
                  <a:lnTo>
                    <a:pt x="1190829" y="197191"/>
                  </a:lnTo>
                  <a:lnTo>
                    <a:pt x="1154941" y="226320"/>
                  </a:lnTo>
                  <a:lnTo>
                    <a:pt x="1120049" y="256904"/>
                  </a:lnTo>
                  <a:lnTo>
                    <a:pt x="1086087" y="288846"/>
                  </a:lnTo>
                  <a:lnTo>
                    <a:pt x="1052987" y="322049"/>
                  </a:lnTo>
                  <a:lnTo>
                    <a:pt x="1020685" y="356416"/>
                  </a:lnTo>
                  <a:lnTo>
                    <a:pt x="989112" y="391849"/>
                  </a:lnTo>
                  <a:lnTo>
                    <a:pt x="958204" y="428252"/>
                  </a:lnTo>
                  <a:lnTo>
                    <a:pt x="927893" y="465529"/>
                  </a:lnTo>
                  <a:lnTo>
                    <a:pt x="898114" y="503581"/>
                  </a:lnTo>
                  <a:lnTo>
                    <a:pt x="868799" y="542311"/>
                  </a:lnTo>
                  <a:lnTo>
                    <a:pt x="839883" y="581624"/>
                  </a:lnTo>
                  <a:lnTo>
                    <a:pt x="811299" y="621422"/>
                  </a:lnTo>
                  <a:lnTo>
                    <a:pt x="782980" y="661607"/>
                  </a:lnTo>
                  <a:lnTo>
                    <a:pt x="754861" y="702084"/>
                  </a:lnTo>
                  <a:lnTo>
                    <a:pt x="726875" y="742754"/>
                  </a:lnTo>
                  <a:lnTo>
                    <a:pt x="698956" y="783521"/>
                  </a:lnTo>
                  <a:lnTo>
                    <a:pt x="671034" y="824290"/>
                  </a:lnTo>
                  <a:lnTo>
                    <a:pt x="643045" y="864961"/>
                  </a:lnTo>
                  <a:lnTo>
                    <a:pt x="614923" y="905439"/>
                  </a:lnTo>
                  <a:lnTo>
                    <a:pt x="586602" y="945625"/>
                  </a:lnTo>
                  <a:lnTo>
                    <a:pt x="558016" y="985424"/>
                  </a:lnTo>
                  <a:lnTo>
                    <a:pt x="529098" y="1024737"/>
                  </a:lnTo>
                  <a:lnTo>
                    <a:pt x="499782" y="1063469"/>
                  </a:lnTo>
                  <a:lnTo>
                    <a:pt x="470001" y="1101522"/>
                  </a:lnTo>
                  <a:lnTo>
                    <a:pt x="439689" y="1138798"/>
                  </a:lnTo>
                  <a:lnTo>
                    <a:pt x="408779" y="1175202"/>
                  </a:lnTo>
                  <a:lnTo>
                    <a:pt x="377206" y="1210636"/>
                  </a:lnTo>
                  <a:lnTo>
                    <a:pt x="344903" y="1245003"/>
                  </a:lnTo>
                  <a:lnTo>
                    <a:pt x="311803" y="1278207"/>
                  </a:lnTo>
                  <a:lnTo>
                    <a:pt x="277840" y="1310149"/>
                  </a:lnTo>
                  <a:lnTo>
                    <a:pt x="242948" y="1340733"/>
                  </a:lnTo>
                  <a:lnTo>
                    <a:pt x="207060" y="1369863"/>
                  </a:lnTo>
                  <a:lnTo>
                    <a:pt x="170111" y="1397441"/>
                  </a:lnTo>
                  <a:lnTo>
                    <a:pt x="132033" y="1423370"/>
                  </a:lnTo>
                  <a:lnTo>
                    <a:pt x="92760" y="1447553"/>
                  </a:lnTo>
                  <a:lnTo>
                    <a:pt x="52226" y="1469893"/>
                  </a:lnTo>
                  <a:lnTo>
                    <a:pt x="10364" y="1490293"/>
                  </a:lnTo>
                  <a:lnTo>
                    <a:pt x="0" y="1494694"/>
                  </a:lnTo>
                </a:path>
              </a:pathLst>
            </a:custGeom>
            <a:ln w="7989">
              <a:solidFill>
                <a:srgbClr val="322C2C"/>
              </a:solidFill>
            </a:ln>
          </p:spPr>
          <p:txBody>
            <a:bodyPr wrap="square" lIns="0" tIns="0" rIns="0" bIns="0" rtlCol="0"/>
            <a:lstStyle/>
            <a:p>
              <a:endParaRPr/>
            </a:p>
          </p:txBody>
        </p:sp>
        <p:pic>
          <p:nvPicPr>
            <p:cNvPr id="4" name="object 4"/>
            <p:cNvPicPr/>
            <p:nvPr/>
          </p:nvPicPr>
          <p:blipFill>
            <a:blip r:embed="rId2" cstate="print"/>
            <a:stretch>
              <a:fillRect/>
            </a:stretch>
          </p:blipFill>
          <p:spPr>
            <a:xfrm>
              <a:off x="3548146" y="1000768"/>
              <a:ext cx="1671364" cy="1671364"/>
            </a:xfrm>
            <a:prstGeom prst="rect">
              <a:avLst/>
            </a:prstGeom>
          </p:spPr>
        </p:pic>
      </p:grpSp>
      <p:sp>
        <p:nvSpPr>
          <p:cNvPr id="5" name="object 5"/>
          <p:cNvSpPr/>
          <p:nvPr/>
        </p:nvSpPr>
        <p:spPr>
          <a:xfrm>
            <a:off x="1511" y="175221"/>
            <a:ext cx="5845810" cy="15240"/>
          </a:xfrm>
          <a:custGeom>
            <a:avLst/>
            <a:gdLst/>
            <a:ahLst/>
            <a:cxnLst/>
            <a:rect l="l" t="t" r="r" b="b"/>
            <a:pathLst>
              <a:path w="5845810" h="15239">
                <a:moveTo>
                  <a:pt x="5845213" y="0"/>
                </a:moveTo>
                <a:lnTo>
                  <a:pt x="0" y="0"/>
                </a:lnTo>
                <a:lnTo>
                  <a:pt x="0" y="15227"/>
                </a:lnTo>
                <a:lnTo>
                  <a:pt x="5845213" y="15227"/>
                </a:lnTo>
                <a:lnTo>
                  <a:pt x="5845213" y="0"/>
                </a:lnTo>
                <a:close/>
              </a:path>
            </a:pathLst>
          </a:custGeom>
          <a:solidFill>
            <a:srgbClr val="322C2C"/>
          </a:solidFill>
        </p:spPr>
        <p:txBody>
          <a:bodyPr wrap="square" lIns="0" tIns="0" rIns="0" bIns="0" rtlCol="0"/>
          <a:lstStyle/>
          <a:p>
            <a:endParaRPr/>
          </a:p>
        </p:txBody>
      </p:sp>
      <p:sp>
        <p:nvSpPr>
          <p:cNvPr id="6" name="object 6"/>
          <p:cNvSpPr/>
          <p:nvPr/>
        </p:nvSpPr>
        <p:spPr>
          <a:xfrm>
            <a:off x="1511" y="3117888"/>
            <a:ext cx="5845810" cy="15240"/>
          </a:xfrm>
          <a:custGeom>
            <a:avLst/>
            <a:gdLst/>
            <a:ahLst/>
            <a:cxnLst/>
            <a:rect l="l" t="t" r="r" b="b"/>
            <a:pathLst>
              <a:path w="5845810" h="15239">
                <a:moveTo>
                  <a:pt x="5845213" y="0"/>
                </a:moveTo>
                <a:lnTo>
                  <a:pt x="0" y="0"/>
                </a:lnTo>
                <a:lnTo>
                  <a:pt x="0" y="15214"/>
                </a:lnTo>
                <a:lnTo>
                  <a:pt x="5845213" y="15214"/>
                </a:lnTo>
                <a:lnTo>
                  <a:pt x="5845213" y="0"/>
                </a:lnTo>
                <a:close/>
              </a:path>
            </a:pathLst>
          </a:custGeom>
          <a:solidFill>
            <a:srgbClr val="322C2C"/>
          </a:solidFill>
        </p:spPr>
        <p:txBody>
          <a:bodyPr wrap="square" lIns="0" tIns="0" rIns="0" bIns="0" rtlCol="0"/>
          <a:lstStyle/>
          <a:p>
            <a:endParaRPr/>
          </a:p>
        </p:txBody>
      </p:sp>
      <p:sp>
        <p:nvSpPr>
          <p:cNvPr id="9" name="object 9"/>
          <p:cNvSpPr txBox="1"/>
          <p:nvPr/>
        </p:nvSpPr>
        <p:spPr>
          <a:xfrm>
            <a:off x="544726" y="997615"/>
            <a:ext cx="2416810" cy="1535036"/>
          </a:xfrm>
          <a:prstGeom prst="rect">
            <a:avLst/>
          </a:prstGeom>
        </p:spPr>
        <p:txBody>
          <a:bodyPr vert="horz" wrap="square" lIns="0" tIns="10160" rIns="0" bIns="0" rtlCol="0">
            <a:spAutoFit/>
          </a:bodyPr>
          <a:lstStyle/>
          <a:p>
            <a:pPr marL="12700" marR="5080">
              <a:lnSpc>
                <a:spcPct val="104800"/>
              </a:lnSpc>
              <a:spcBef>
                <a:spcPts val="80"/>
              </a:spcBef>
            </a:pPr>
            <a:r>
              <a:rPr lang="en-US" sz="850" spc="25" dirty="0">
                <a:solidFill>
                  <a:srgbClr val="322C2C"/>
                </a:solidFill>
                <a:latin typeface="Verdana"/>
                <a:cs typeface="Verdana"/>
              </a:rPr>
              <a:t>In case of the drone aerial scanning method, the employees shall go through a </a:t>
            </a:r>
            <a:r>
              <a:rPr lang="en-US" sz="850" b="1" spc="25" dirty="0">
                <a:solidFill>
                  <a:srgbClr val="322C2C"/>
                </a:solidFill>
                <a:latin typeface="Verdana"/>
                <a:cs typeface="Verdana"/>
              </a:rPr>
              <a:t>one-week training and two-week practitioner tenure</a:t>
            </a:r>
            <a:r>
              <a:rPr lang="en-US" sz="850" spc="25" dirty="0">
                <a:solidFill>
                  <a:srgbClr val="322C2C"/>
                </a:solidFill>
                <a:latin typeface="Verdana"/>
                <a:cs typeface="Verdana"/>
              </a:rPr>
              <a:t> to operate the drone hardware and qualify as </a:t>
            </a:r>
            <a:r>
              <a:rPr lang="en-US" sz="850" b="1" spc="25" dirty="0">
                <a:solidFill>
                  <a:srgbClr val="322C2C"/>
                </a:solidFill>
                <a:latin typeface="Verdana"/>
                <a:cs typeface="Verdana"/>
              </a:rPr>
              <a:t>aerial perception operator</a:t>
            </a:r>
            <a:r>
              <a:rPr lang="en-US" sz="850" spc="25" dirty="0">
                <a:solidFill>
                  <a:srgbClr val="322C2C"/>
                </a:solidFill>
                <a:latin typeface="Verdana"/>
                <a:cs typeface="Verdana"/>
              </a:rPr>
              <a:t>.</a:t>
            </a:r>
          </a:p>
          <a:p>
            <a:pPr marL="12700" marR="5080">
              <a:lnSpc>
                <a:spcPct val="104800"/>
              </a:lnSpc>
              <a:spcBef>
                <a:spcPts val="80"/>
              </a:spcBef>
            </a:pPr>
            <a:endParaRPr lang="en-US" sz="850" spc="25" dirty="0">
              <a:solidFill>
                <a:srgbClr val="322C2C"/>
              </a:solidFill>
              <a:latin typeface="Verdana"/>
              <a:cs typeface="Verdana"/>
            </a:endParaRPr>
          </a:p>
          <a:p>
            <a:pPr marL="12700" marR="5080">
              <a:lnSpc>
                <a:spcPct val="104800"/>
              </a:lnSpc>
              <a:spcBef>
                <a:spcPts val="80"/>
              </a:spcBef>
            </a:pPr>
            <a:r>
              <a:rPr lang="en-US" sz="850" spc="25" dirty="0">
                <a:solidFill>
                  <a:srgbClr val="322C2C"/>
                </a:solidFill>
                <a:latin typeface="Verdana"/>
                <a:cs typeface="Verdana"/>
              </a:rPr>
              <a:t>The </a:t>
            </a:r>
            <a:r>
              <a:rPr lang="en-US" sz="850" b="1" spc="25" dirty="0">
                <a:solidFill>
                  <a:srgbClr val="322C2C"/>
                </a:solidFill>
                <a:latin typeface="Verdana"/>
                <a:cs typeface="Verdana"/>
              </a:rPr>
              <a:t>machinery operators </a:t>
            </a:r>
            <a:r>
              <a:rPr lang="en-US" sz="850" spc="25" dirty="0">
                <a:solidFill>
                  <a:srgbClr val="322C2C"/>
                </a:solidFill>
                <a:latin typeface="Verdana"/>
                <a:cs typeface="Verdana"/>
              </a:rPr>
              <a:t>and administrators shall be given a </a:t>
            </a:r>
            <a:r>
              <a:rPr lang="en-US" sz="850" b="1" spc="25" dirty="0">
                <a:solidFill>
                  <a:srgbClr val="322C2C"/>
                </a:solidFill>
                <a:latin typeface="Verdana"/>
                <a:cs typeface="Verdana"/>
              </a:rPr>
              <a:t>three-day course training</a:t>
            </a:r>
            <a:r>
              <a:rPr lang="en-US" sz="850" spc="25" dirty="0">
                <a:solidFill>
                  <a:srgbClr val="322C2C"/>
                </a:solidFill>
                <a:latin typeface="Verdana"/>
                <a:cs typeface="Verdana"/>
              </a:rPr>
              <a:t> to operate the user-friendly web application.</a:t>
            </a:r>
          </a:p>
        </p:txBody>
      </p:sp>
      <p:sp>
        <p:nvSpPr>
          <p:cNvPr id="10" name="object 10"/>
          <p:cNvSpPr txBox="1">
            <a:spLocks noGrp="1"/>
          </p:cNvSpPr>
          <p:nvPr>
            <p:ph type="title"/>
          </p:nvPr>
        </p:nvSpPr>
        <p:spPr>
          <a:xfrm>
            <a:off x="522501" y="555446"/>
            <a:ext cx="2439035" cy="219291"/>
          </a:xfrm>
          <a:prstGeom prst="rect">
            <a:avLst/>
          </a:prstGeom>
        </p:spPr>
        <p:txBody>
          <a:bodyPr vert="horz" wrap="square" lIns="0" tIns="11430" rIns="0" bIns="0" rtlCol="0">
            <a:spAutoFit/>
          </a:bodyPr>
          <a:lstStyle/>
          <a:p>
            <a:pPr marL="12700">
              <a:lnSpc>
                <a:spcPct val="100000"/>
              </a:lnSpc>
              <a:spcBef>
                <a:spcPts val="90"/>
              </a:spcBef>
            </a:pPr>
            <a:r>
              <a:rPr sz="1350" spc="-40" dirty="0">
                <a:latin typeface="Cambria"/>
                <a:cs typeface="Cambria"/>
              </a:rPr>
              <a:t>Employee</a:t>
            </a:r>
            <a:r>
              <a:rPr sz="1350" spc="-45" dirty="0">
                <a:latin typeface="Cambria"/>
                <a:cs typeface="Cambria"/>
              </a:rPr>
              <a:t> </a:t>
            </a:r>
            <a:r>
              <a:rPr sz="1350" spc="-20" dirty="0">
                <a:latin typeface="Cambria"/>
                <a:cs typeface="Cambria"/>
              </a:rPr>
              <a:t>Training</a:t>
            </a:r>
            <a:endParaRPr sz="1350" dirty="0">
              <a:latin typeface="Cambria"/>
              <a:cs typeface="Cambri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F7001-C7C8-49B8-7FEE-7677FE300771}"/>
              </a:ext>
            </a:extLst>
          </p:cNvPr>
          <p:cNvSpPr>
            <a:spLocks noGrp="1"/>
          </p:cNvSpPr>
          <p:nvPr>
            <p:ph type="title"/>
          </p:nvPr>
        </p:nvSpPr>
        <p:spPr>
          <a:xfrm>
            <a:off x="641350" y="123825"/>
            <a:ext cx="4757830" cy="307777"/>
          </a:xfrm>
        </p:spPr>
        <p:txBody>
          <a:bodyPr/>
          <a:lstStyle/>
          <a:p>
            <a:r>
              <a:rPr lang="en-IN" dirty="0"/>
              <a:t>Engineering Cost</a:t>
            </a:r>
          </a:p>
        </p:txBody>
      </p:sp>
      <p:sp>
        <p:nvSpPr>
          <p:cNvPr id="3" name="Text Placeholder 2">
            <a:extLst>
              <a:ext uri="{FF2B5EF4-FFF2-40B4-BE49-F238E27FC236}">
                <a16:creationId xmlns:a16="http://schemas.microsoft.com/office/drawing/2014/main" id="{7AA2CE50-EB45-D41A-09A9-D07F51BEA5CD}"/>
              </a:ext>
            </a:extLst>
          </p:cNvPr>
          <p:cNvSpPr>
            <a:spLocks noGrp="1"/>
          </p:cNvSpPr>
          <p:nvPr>
            <p:ph type="body" idx="1"/>
          </p:nvPr>
        </p:nvSpPr>
        <p:spPr>
          <a:xfrm>
            <a:off x="184150" y="733425"/>
            <a:ext cx="4984750" cy="1292662"/>
          </a:xfrm>
        </p:spPr>
        <p:txBody>
          <a:bodyPr/>
          <a:lstStyle/>
          <a:p>
            <a:r>
              <a:rPr lang="en-IN" sz="1000" dirty="0"/>
              <a:t>COMPONENTS-</a:t>
            </a:r>
          </a:p>
          <a:p>
            <a:r>
              <a:rPr lang="en-IN" sz="1000" dirty="0"/>
              <a:t>1) Squad Pixel ESP-32 - </a:t>
            </a:r>
            <a:r>
              <a:rPr lang="en-IN" sz="1000" b="0" i="0" dirty="0">
                <a:solidFill>
                  <a:schemeClr val="tx1"/>
                </a:solidFill>
                <a:effectLst/>
                <a:latin typeface="Google Sans"/>
              </a:rPr>
              <a:t>₹500- ₹600</a:t>
            </a:r>
          </a:p>
          <a:p>
            <a:r>
              <a:rPr lang="en-IN" sz="1100" dirty="0">
                <a:solidFill>
                  <a:schemeClr val="tx1"/>
                </a:solidFill>
                <a:latin typeface="Google Sans"/>
              </a:rPr>
              <a:t>2)  Floodlights(15W) - </a:t>
            </a:r>
            <a:r>
              <a:rPr lang="en-IN" sz="1100" b="0" i="0" dirty="0">
                <a:solidFill>
                  <a:schemeClr val="tx1"/>
                </a:solidFill>
                <a:effectLst/>
                <a:latin typeface="Google Sans"/>
              </a:rPr>
              <a:t>₹5500- ₹6000 per piece</a:t>
            </a:r>
            <a:br>
              <a:rPr lang="en-IN" sz="1100" b="0" i="0" dirty="0">
                <a:solidFill>
                  <a:schemeClr val="tx1"/>
                </a:solidFill>
                <a:effectLst/>
                <a:latin typeface="Google Sans"/>
              </a:rPr>
            </a:br>
            <a:r>
              <a:rPr lang="en-IN" sz="1100" b="0" i="0" dirty="0">
                <a:solidFill>
                  <a:schemeClr val="tx1"/>
                </a:solidFill>
                <a:effectLst/>
                <a:latin typeface="Google Sans"/>
              </a:rPr>
              <a:t>3)  Commercial Grade</a:t>
            </a:r>
            <a:r>
              <a:rPr lang="en-IN" sz="1100" dirty="0">
                <a:solidFill>
                  <a:schemeClr val="tx1"/>
                </a:solidFill>
                <a:latin typeface="Google Sans"/>
              </a:rPr>
              <a:t> </a:t>
            </a:r>
            <a:r>
              <a:rPr lang="en-IN" sz="1100" b="0" i="0" dirty="0">
                <a:solidFill>
                  <a:schemeClr val="tx1"/>
                </a:solidFill>
                <a:effectLst/>
                <a:latin typeface="Google Sans"/>
              </a:rPr>
              <a:t>- ₹15k per pothole</a:t>
            </a:r>
          </a:p>
          <a:p>
            <a:pPr marL="228600" indent="-228600">
              <a:buAutoNum type="arabicParenR" startAt="4"/>
            </a:pPr>
            <a:r>
              <a:rPr lang="en-IN" sz="1100" dirty="0">
                <a:solidFill>
                  <a:schemeClr val="tx1"/>
                </a:solidFill>
                <a:latin typeface="Google Sans"/>
              </a:rPr>
              <a:t>Camera equipped drone - </a:t>
            </a:r>
            <a:r>
              <a:rPr lang="en-IN" sz="1100" b="0" i="0" dirty="0">
                <a:solidFill>
                  <a:schemeClr val="tx1"/>
                </a:solidFill>
                <a:effectLst/>
                <a:latin typeface="Google Sans"/>
              </a:rPr>
              <a:t>₹50k - ₹1 L [Aerial Detection]</a:t>
            </a:r>
          </a:p>
          <a:p>
            <a:pPr marL="228600" indent="-228600">
              <a:buAutoNum type="arabicParenR" startAt="4"/>
            </a:pPr>
            <a:r>
              <a:rPr lang="en-IN" sz="1100" dirty="0">
                <a:solidFill>
                  <a:schemeClr val="tx1"/>
                </a:solidFill>
                <a:latin typeface="Google Sans"/>
              </a:rPr>
              <a:t>Processing Equipment – </a:t>
            </a:r>
            <a:r>
              <a:rPr lang="en-IN" sz="1100" b="0" i="0" dirty="0">
                <a:solidFill>
                  <a:schemeClr val="tx1"/>
                </a:solidFill>
                <a:effectLst/>
                <a:latin typeface="Google Sans"/>
              </a:rPr>
              <a:t>₹</a:t>
            </a:r>
            <a:r>
              <a:rPr lang="en-IN" sz="1100" dirty="0">
                <a:solidFill>
                  <a:schemeClr val="tx1"/>
                </a:solidFill>
                <a:latin typeface="Google Sans"/>
              </a:rPr>
              <a:t>25k</a:t>
            </a:r>
            <a:endParaRPr lang="en-IN" sz="1100" b="0" i="0" dirty="0">
              <a:solidFill>
                <a:schemeClr val="tx1"/>
              </a:solidFill>
              <a:effectLst/>
              <a:latin typeface="Google Sans"/>
            </a:endParaRPr>
          </a:p>
          <a:p>
            <a:pPr marL="228600" indent="-228600">
              <a:buAutoNum type="arabicParenR" startAt="4"/>
            </a:pPr>
            <a:r>
              <a:rPr lang="en-IN" sz="1000" dirty="0">
                <a:solidFill>
                  <a:schemeClr val="tx1"/>
                </a:solidFill>
                <a:latin typeface="Google Sans"/>
              </a:rPr>
              <a:t>Installation and Training Costs - </a:t>
            </a:r>
            <a:r>
              <a:rPr lang="en-IN" sz="1000" b="0" i="0" dirty="0">
                <a:solidFill>
                  <a:schemeClr val="tx1"/>
                </a:solidFill>
                <a:effectLst/>
                <a:latin typeface="Google Sans"/>
              </a:rPr>
              <a:t>₹50k and above [Depends upon </a:t>
            </a:r>
            <a:r>
              <a:rPr lang="en-IN" sz="1000" b="0" i="0">
                <a:solidFill>
                  <a:schemeClr val="tx1"/>
                </a:solidFill>
                <a:effectLst/>
                <a:latin typeface="Google Sans"/>
              </a:rPr>
              <a:t>mine area]</a:t>
            </a:r>
            <a:endParaRPr lang="en-IN" sz="1000" dirty="0">
              <a:solidFill>
                <a:schemeClr val="tx1"/>
              </a:solidFill>
              <a:latin typeface="Google Sans"/>
            </a:endParaRPr>
          </a:p>
          <a:p>
            <a:endParaRPr lang="en-IN" sz="1000" dirty="0">
              <a:solidFill>
                <a:schemeClr val="tx1"/>
              </a:solidFill>
              <a:latin typeface="Google Sans"/>
            </a:endParaRPr>
          </a:p>
        </p:txBody>
      </p:sp>
    </p:spTree>
    <p:extLst>
      <p:ext uri="{BB962C8B-B14F-4D97-AF65-F5344CB8AC3E}">
        <p14:creationId xmlns:p14="http://schemas.microsoft.com/office/powerpoint/2010/main" val="24612399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B2D363-C0FF-F129-054D-F5C280DB1E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5EFC88-85C0-4C62-3E51-266FF3DA3A58}"/>
              </a:ext>
            </a:extLst>
          </p:cNvPr>
          <p:cNvSpPr>
            <a:spLocks noGrp="1"/>
          </p:cNvSpPr>
          <p:nvPr>
            <p:ph type="title"/>
          </p:nvPr>
        </p:nvSpPr>
        <p:spPr>
          <a:xfrm>
            <a:off x="641350" y="123825"/>
            <a:ext cx="4757830" cy="307777"/>
          </a:xfrm>
        </p:spPr>
        <p:txBody>
          <a:bodyPr/>
          <a:lstStyle/>
          <a:p>
            <a:r>
              <a:rPr lang="en-US" dirty="0"/>
              <a:t>Y</a:t>
            </a:r>
            <a:r>
              <a:rPr lang="en-IN" dirty="0" err="1"/>
              <a:t>ou</a:t>
            </a:r>
            <a:r>
              <a:rPr lang="en-IN" dirty="0"/>
              <a:t> might wonder, why just focus on rains?</a:t>
            </a:r>
          </a:p>
        </p:txBody>
      </p:sp>
      <p:sp>
        <p:nvSpPr>
          <p:cNvPr id="3" name="Text Placeholder 2">
            <a:extLst>
              <a:ext uri="{FF2B5EF4-FFF2-40B4-BE49-F238E27FC236}">
                <a16:creationId xmlns:a16="http://schemas.microsoft.com/office/drawing/2014/main" id="{68B3CF97-CC0D-BA07-17D3-D36269D2198C}"/>
              </a:ext>
            </a:extLst>
          </p:cNvPr>
          <p:cNvSpPr>
            <a:spLocks noGrp="1"/>
          </p:cNvSpPr>
          <p:nvPr>
            <p:ph type="body" idx="1"/>
          </p:nvPr>
        </p:nvSpPr>
        <p:spPr>
          <a:xfrm>
            <a:off x="184150" y="733425"/>
            <a:ext cx="4984750" cy="461665"/>
          </a:xfrm>
        </p:spPr>
        <p:txBody>
          <a:bodyPr/>
          <a:lstStyle/>
          <a:p>
            <a:r>
              <a:rPr lang="en-IN" sz="1000" dirty="0"/>
              <a:t>In coal mines, the machinery is specifically designed to operate of rough paths, carry huge loads, and are powerful enough to travel on steep and rugged terrain</a:t>
            </a:r>
            <a:endParaRPr lang="en-IN" sz="1000" dirty="0">
              <a:solidFill>
                <a:schemeClr val="tx1"/>
              </a:solidFill>
              <a:latin typeface="Google Sans"/>
            </a:endParaRPr>
          </a:p>
        </p:txBody>
      </p:sp>
      <p:sp>
        <p:nvSpPr>
          <p:cNvPr id="5" name="Title 1">
            <a:extLst>
              <a:ext uri="{FF2B5EF4-FFF2-40B4-BE49-F238E27FC236}">
                <a16:creationId xmlns:a16="http://schemas.microsoft.com/office/drawing/2014/main" id="{93F2A415-7F4E-610B-936E-F4DDECEB639E}"/>
              </a:ext>
            </a:extLst>
          </p:cNvPr>
          <p:cNvSpPr txBox="1">
            <a:spLocks/>
          </p:cNvSpPr>
          <p:nvPr/>
        </p:nvSpPr>
        <p:spPr>
          <a:xfrm>
            <a:off x="336550" y="1419225"/>
            <a:ext cx="4757830" cy="1538883"/>
          </a:xfrm>
          <a:prstGeom prst="rect">
            <a:avLst/>
          </a:prstGeom>
        </p:spPr>
        <p:txBody>
          <a:bodyPr wrap="square" lIns="0" tIns="0" rIns="0" bIns="0">
            <a:spAutoFit/>
          </a:bodyPr>
          <a:lstStyle>
            <a:lvl1pPr>
              <a:defRPr sz="2000" b="0" i="0">
                <a:solidFill>
                  <a:srgbClr val="322C2C"/>
                </a:solidFill>
                <a:latin typeface="Times New Roman"/>
                <a:ea typeface="+mj-ea"/>
                <a:cs typeface="Times New Roman"/>
              </a:defRPr>
            </a:lvl1pPr>
          </a:lstStyle>
          <a:p>
            <a:r>
              <a:rPr lang="en-US" kern="0" dirty="0"/>
              <a:t>Feeling confused yet? Here’s a simple analogy:</a:t>
            </a:r>
          </a:p>
          <a:p>
            <a:endParaRPr lang="en-US" kern="0" dirty="0"/>
          </a:p>
          <a:p>
            <a:endParaRPr lang="en-US" kern="0" dirty="0"/>
          </a:p>
          <a:p>
            <a:endParaRPr lang="en-IN" b="1" kern="0" dirty="0"/>
          </a:p>
        </p:txBody>
      </p:sp>
      <p:sp>
        <p:nvSpPr>
          <p:cNvPr id="7" name="Text Placeholder 2">
            <a:extLst>
              <a:ext uri="{FF2B5EF4-FFF2-40B4-BE49-F238E27FC236}">
                <a16:creationId xmlns:a16="http://schemas.microsoft.com/office/drawing/2014/main" id="{FE5D04F9-33A4-D51A-C1B0-C163C909E2BE}"/>
              </a:ext>
            </a:extLst>
          </p:cNvPr>
          <p:cNvSpPr txBox="1">
            <a:spLocks/>
          </p:cNvSpPr>
          <p:nvPr/>
        </p:nvSpPr>
        <p:spPr>
          <a:xfrm>
            <a:off x="336550" y="2100561"/>
            <a:ext cx="4984750" cy="1231106"/>
          </a:xfrm>
          <a:prstGeom prst="rect">
            <a:avLst/>
          </a:prstGeom>
        </p:spPr>
        <p:txBody>
          <a:bodyPr wrap="square" lIns="0" tIns="0" rIns="0" bIns="0">
            <a:spAutoFit/>
          </a:bodyPr>
          <a:lstStyle>
            <a:lvl1pPr marL="0">
              <a:defRPr sz="850" b="0" i="0">
                <a:solidFill>
                  <a:srgbClr val="322C2C"/>
                </a:solidFill>
                <a:latin typeface="Verdana"/>
                <a:ea typeface="+mn-ea"/>
                <a:cs typeface="Verdana"/>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IN" sz="1000" kern="0" dirty="0"/>
              <a:t>Just like how due to weather and visibility conditions, there are very efficient implementations in flight operations, such as flight operators, towers, warning lights, landing assistants, we want to create such a system for coal mines.</a:t>
            </a:r>
          </a:p>
          <a:p>
            <a:r>
              <a:rPr lang="en-IN" sz="1000" kern="0" dirty="0">
                <a:solidFill>
                  <a:schemeClr val="tx1"/>
                </a:solidFill>
                <a:latin typeface="Google Sans"/>
              </a:rPr>
              <a:t>Sounds weird right?</a:t>
            </a:r>
          </a:p>
          <a:p>
            <a:r>
              <a:rPr lang="en-IN" sz="1000" kern="0" dirty="0">
                <a:solidFill>
                  <a:schemeClr val="tx1"/>
                </a:solidFill>
                <a:latin typeface="Google Sans"/>
              </a:rPr>
              <a:t>This is a very understated problem, and indirectly influences our daily life. Even if it is a small solution, it will definitely compound over the next few years, just like investing long term.</a:t>
            </a:r>
          </a:p>
          <a:p>
            <a:endParaRPr lang="en-IN" sz="1000" kern="0" dirty="0">
              <a:solidFill>
                <a:schemeClr val="tx1"/>
              </a:solidFill>
              <a:latin typeface="Google Sans"/>
            </a:endParaRPr>
          </a:p>
        </p:txBody>
      </p:sp>
    </p:spTree>
    <p:extLst>
      <p:ext uri="{BB962C8B-B14F-4D97-AF65-F5344CB8AC3E}">
        <p14:creationId xmlns:p14="http://schemas.microsoft.com/office/powerpoint/2010/main" val="3678799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512" y="1266336"/>
            <a:ext cx="5849620" cy="2025650"/>
            <a:chOff x="1512" y="1266336"/>
            <a:chExt cx="5849620" cy="2025650"/>
          </a:xfrm>
        </p:grpSpPr>
        <p:pic>
          <p:nvPicPr>
            <p:cNvPr id="3" name="object 3"/>
            <p:cNvPicPr/>
            <p:nvPr/>
          </p:nvPicPr>
          <p:blipFill>
            <a:blip r:embed="rId2" cstate="print"/>
            <a:stretch>
              <a:fillRect/>
            </a:stretch>
          </p:blipFill>
          <p:spPr>
            <a:xfrm>
              <a:off x="1512" y="1266336"/>
              <a:ext cx="5845240" cy="2021467"/>
            </a:xfrm>
            <a:prstGeom prst="rect">
              <a:avLst/>
            </a:prstGeom>
          </p:spPr>
        </p:pic>
        <p:sp>
          <p:nvSpPr>
            <p:cNvPr id="4" name="object 4"/>
            <p:cNvSpPr/>
            <p:nvPr/>
          </p:nvSpPr>
          <p:spPr>
            <a:xfrm>
              <a:off x="4351205" y="1987284"/>
              <a:ext cx="1496060" cy="1301115"/>
            </a:xfrm>
            <a:custGeom>
              <a:avLst/>
              <a:gdLst/>
              <a:ahLst/>
              <a:cxnLst/>
              <a:rect l="l" t="t" r="r" b="b"/>
              <a:pathLst>
                <a:path w="1496060" h="1301114">
                  <a:moveTo>
                    <a:pt x="0" y="1300662"/>
                  </a:moveTo>
                  <a:lnTo>
                    <a:pt x="42454" y="1276420"/>
                  </a:lnTo>
                  <a:lnTo>
                    <a:pt x="80495" y="1251945"/>
                  </a:lnTo>
                  <a:lnTo>
                    <a:pt x="117320" y="1225756"/>
                  </a:lnTo>
                  <a:lnTo>
                    <a:pt x="153005" y="1197959"/>
                  </a:lnTo>
                  <a:lnTo>
                    <a:pt x="187627" y="1168661"/>
                  </a:lnTo>
                  <a:lnTo>
                    <a:pt x="221261" y="1137970"/>
                  </a:lnTo>
                  <a:lnTo>
                    <a:pt x="253983" y="1105992"/>
                  </a:lnTo>
                  <a:lnTo>
                    <a:pt x="285869" y="1072836"/>
                  </a:lnTo>
                  <a:lnTo>
                    <a:pt x="316996" y="1038608"/>
                  </a:lnTo>
                  <a:lnTo>
                    <a:pt x="347439" y="1003414"/>
                  </a:lnTo>
                  <a:lnTo>
                    <a:pt x="377275" y="967364"/>
                  </a:lnTo>
                  <a:lnTo>
                    <a:pt x="406578" y="930563"/>
                  </a:lnTo>
                  <a:lnTo>
                    <a:pt x="435427" y="893119"/>
                  </a:lnTo>
                  <a:lnTo>
                    <a:pt x="463895" y="855139"/>
                  </a:lnTo>
                  <a:lnTo>
                    <a:pt x="492059" y="816731"/>
                  </a:lnTo>
                  <a:lnTo>
                    <a:pt x="519996" y="778000"/>
                  </a:lnTo>
                  <a:lnTo>
                    <a:pt x="547781" y="739056"/>
                  </a:lnTo>
                  <a:lnTo>
                    <a:pt x="575491" y="700004"/>
                  </a:lnTo>
                  <a:lnTo>
                    <a:pt x="603200" y="660952"/>
                  </a:lnTo>
                  <a:lnTo>
                    <a:pt x="630985" y="622008"/>
                  </a:lnTo>
                  <a:lnTo>
                    <a:pt x="658923" y="583277"/>
                  </a:lnTo>
                  <a:lnTo>
                    <a:pt x="687088" y="544869"/>
                  </a:lnTo>
                  <a:lnTo>
                    <a:pt x="715557" y="506889"/>
                  </a:lnTo>
                  <a:lnTo>
                    <a:pt x="744407" y="469444"/>
                  </a:lnTo>
                  <a:lnTo>
                    <a:pt x="773711" y="432643"/>
                  </a:lnTo>
                  <a:lnTo>
                    <a:pt x="803548" y="396593"/>
                  </a:lnTo>
                  <a:lnTo>
                    <a:pt x="833993" y="361400"/>
                  </a:lnTo>
                  <a:lnTo>
                    <a:pt x="865121" y="327171"/>
                  </a:lnTo>
                  <a:lnTo>
                    <a:pt x="897009" y="294015"/>
                  </a:lnTo>
                  <a:lnTo>
                    <a:pt x="929733" y="262037"/>
                  </a:lnTo>
                  <a:lnTo>
                    <a:pt x="963369" y="231346"/>
                  </a:lnTo>
                  <a:lnTo>
                    <a:pt x="997992" y="202048"/>
                  </a:lnTo>
                  <a:lnTo>
                    <a:pt x="1033679" y="174251"/>
                  </a:lnTo>
                  <a:lnTo>
                    <a:pt x="1070506" y="148061"/>
                  </a:lnTo>
                  <a:lnTo>
                    <a:pt x="1108548" y="123587"/>
                  </a:lnTo>
                  <a:lnTo>
                    <a:pt x="1147882" y="100935"/>
                  </a:lnTo>
                  <a:lnTo>
                    <a:pt x="1188583" y="80212"/>
                  </a:lnTo>
                  <a:lnTo>
                    <a:pt x="1230728" y="61525"/>
                  </a:lnTo>
                  <a:lnTo>
                    <a:pt x="1274393" y="44983"/>
                  </a:lnTo>
                  <a:lnTo>
                    <a:pt x="1319653" y="30691"/>
                  </a:lnTo>
                  <a:lnTo>
                    <a:pt x="1366584" y="18758"/>
                  </a:lnTo>
                  <a:lnTo>
                    <a:pt x="1415263" y="9290"/>
                  </a:lnTo>
                  <a:lnTo>
                    <a:pt x="1465766" y="2394"/>
                  </a:lnTo>
                  <a:lnTo>
                    <a:pt x="1495525" y="0"/>
                  </a:lnTo>
                </a:path>
              </a:pathLst>
            </a:custGeom>
            <a:ln w="7990">
              <a:solidFill>
                <a:srgbClr val="322C2C"/>
              </a:solidFill>
            </a:ln>
          </p:spPr>
          <p:txBody>
            <a:bodyPr wrap="square" lIns="0" tIns="0" rIns="0" bIns="0" rtlCol="0"/>
            <a:lstStyle/>
            <a:p>
              <a:endParaRPr/>
            </a:p>
          </p:txBody>
        </p:sp>
      </p:grpSp>
      <p:sp>
        <p:nvSpPr>
          <p:cNvPr id="5" name="object 5"/>
          <p:cNvSpPr/>
          <p:nvPr/>
        </p:nvSpPr>
        <p:spPr>
          <a:xfrm>
            <a:off x="1511" y="175437"/>
            <a:ext cx="5845810" cy="15240"/>
          </a:xfrm>
          <a:custGeom>
            <a:avLst/>
            <a:gdLst/>
            <a:ahLst/>
            <a:cxnLst/>
            <a:rect l="l" t="t" r="r" b="b"/>
            <a:pathLst>
              <a:path w="5845810" h="15239">
                <a:moveTo>
                  <a:pt x="5845213" y="0"/>
                </a:moveTo>
                <a:lnTo>
                  <a:pt x="0" y="0"/>
                </a:lnTo>
                <a:lnTo>
                  <a:pt x="0" y="15214"/>
                </a:lnTo>
                <a:lnTo>
                  <a:pt x="5845213" y="15214"/>
                </a:lnTo>
                <a:lnTo>
                  <a:pt x="5845213" y="0"/>
                </a:lnTo>
                <a:close/>
              </a:path>
            </a:pathLst>
          </a:custGeom>
          <a:solidFill>
            <a:srgbClr val="322C2C"/>
          </a:solidFill>
        </p:spPr>
        <p:txBody>
          <a:bodyPr wrap="square" lIns="0" tIns="0" rIns="0" bIns="0" rtlCol="0"/>
          <a:lstStyle/>
          <a:p>
            <a:endParaRPr/>
          </a:p>
        </p:txBody>
      </p:sp>
      <p:sp>
        <p:nvSpPr>
          <p:cNvPr id="6" name="object 6"/>
          <p:cNvSpPr/>
          <p:nvPr/>
        </p:nvSpPr>
        <p:spPr>
          <a:xfrm>
            <a:off x="1511" y="3117405"/>
            <a:ext cx="5845810" cy="15240"/>
          </a:xfrm>
          <a:custGeom>
            <a:avLst/>
            <a:gdLst/>
            <a:ahLst/>
            <a:cxnLst/>
            <a:rect l="l" t="t" r="r" b="b"/>
            <a:pathLst>
              <a:path w="5845810" h="15239">
                <a:moveTo>
                  <a:pt x="5845213" y="0"/>
                </a:moveTo>
                <a:lnTo>
                  <a:pt x="0" y="0"/>
                </a:lnTo>
                <a:lnTo>
                  <a:pt x="0" y="15227"/>
                </a:lnTo>
                <a:lnTo>
                  <a:pt x="5845213" y="15227"/>
                </a:lnTo>
                <a:lnTo>
                  <a:pt x="5845213" y="0"/>
                </a:lnTo>
                <a:close/>
              </a:path>
            </a:pathLst>
          </a:custGeom>
          <a:solidFill>
            <a:srgbClr val="322C2C"/>
          </a:solidFill>
        </p:spPr>
        <p:txBody>
          <a:bodyPr wrap="square" lIns="0" tIns="0" rIns="0" bIns="0" rtlCol="0"/>
          <a:lstStyle/>
          <a:p>
            <a:endParaRPr/>
          </a:p>
        </p:txBody>
      </p:sp>
      <p:sp>
        <p:nvSpPr>
          <p:cNvPr id="9" name="object 9"/>
          <p:cNvSpPr txBox="1"/>
          <p:nvPr/>
        </p:nvSpPr>
        <p:spPr>
          <a:xfrm>
            <a:off x="336550" y="462310"/>
            <a:ext cx="5233670" cy="599440"/>
          </a:xfrm>
          <a:prstGeom prst="rect">
            <a:avLst/>
          </a:prstGeom>
        </p:spPr>
        <p:txBody>
          <a:bodyPr vert="horz" wrap="square" lIns="0" tIns="28575" rIns="0" bIns="0" rtlCol="0">
            <a:spAutoFit/>
          </a:bodyPr>
          <a:lstStyle/>
          <a:p>
            <a:pPr marL="12700" marR="5080">
              <a:lnSpc>
                <a:spcPts val="1100"/>
              </a:lnSpc>
              <a:spcBef>
                <a:spcPts val="225"/>
              </a:spcBef>
            </a:pPr>
            <a:r>
              <a:rPr sz="1000" spc="-35" dirty="0">
                <a:solidFill>
                  <a:srgbClr val="322C2C"/>
                </a:solidFill>
                <a:latin typeface="Verdana"/>
                <a:cs typeface="Verdana"/>
              </a:rPr>
              <a:t>In </a:t>
            </a:r>
            <a:r>
              <a:rPr sz="1000" spc="5" dirty="0">
                <a:solidFill>
                  <a:srgbClr val="322C2C"/>
                </a:solidFill>
                <a:latin typeface="Verdana"/>
                <a:cs typeface="Verdana"/>
              </a:rPr>
              <a:t>this </a:t>
            </a:r>
            <a:r>
              <a:rPr sz="1000" spc="-5" dirty="0">
                <a:solidFill>
                  <a:srgbClr val="322C2C"/>
                </a:solidFill>
                <a:latin typeface="Verdana"/>
                <a:cs typeface="Verdana"/>
              </a:rPr>
              <a:t>presentation, </a:t>
            </a:r>
            <a:r>
              <a:rPr sz="1000" spc="25" dirty="0">
                <a:solidFill>
                  <a:srgbClr val="322C2C"/>
                </a:solidFill>
                <a:latin typeface="Verdana"/>
                <a:cs typeface="Verdana"/>
              </a:rPr>
              <a:t>we </a:t>
            </a:r>
            <a:r>
              <a:rPr sz="1000" spc="10" dirty="0">
                <a:solidFill>
                  <a:srgbClr val="322C2C"/>
                </a:solidFill>
                <a:latin typeface="Verdana"/>
                <a:cs typeface="Verdana"/>
              </a:rPr>
              <a:t>will </a:t>
            </a:r>
            <a:r>
              <a:rPr sz="1000" spc="-5" dirty="0">
                <a:solidFill>
                  <a:srgbClr val="322C2C"/>
                </a:solidFill>
                <a:latin typeface="Verdana"/>
                <a:cs typeface="Verdana"/>
              </a:rPr>
              <a:t>explore strategies </a:t>
            </a:r>
            <a:r>
              <a:rPr sz="1000" spc="-10" dirty="0">
                <a:solidFill>
                  <a:srgbClr val="322C2C"/>
                </a:solidFill>
                <a:latin typeface="Verdana"/>
                <a:cs typeface="Verdana"/>
              </a:rPr>
              <a:t>for </a:t>
            </a:r>
            <a:r>
              <a:rPr lang="en-IN" sz="1000" spc="20" dirty="0">
                <a:latin typeface="Verdana"/>
                <a:cs typeface="Verdana"/>
              </a:rPr>
              <a:t>maximizing </a:t>
            </a:r>
            <a:r>
              <a:rPr lang="en-IN" sz="1000" spc="15" dirty="0">
                <a:latin typeface="Verdana"/>
                <a:cs typeface="Verdana"/>
              </a:rPr>
              <a:t>efﬁciency </a:t>
            </a:r>
            <a:r>
              <a:rPr sz="1000" spc="30" dirty="0">
                <a:solidFill>
                  <a:srgbClr val="322C2C"/>
                </a:solidFill>
                <a:latin typeface="Verdana"/>
                <a:cs typeface="Verdana"/>
              </a:rPr>
              <a:t>and </a:t>
            </a:r>
            <a:r>
              <a:rPr sz="1000" spc="35" dirty="0">
                <a:solidFill>
                  <a:srgbClr val="322C2C"/>
                </a:solidFill>
                <a:latin typeface="Verdana"/>
                <a:cs typeface="Verdana"/>
              </a:rPr>
              <a:t> </a:t>
            </a:r>
            <a:r>
              <a:rPr sz="1000" spc="30" dirty="0">
                <a:latin typeface="Verdana"/>
                <a:cs typeface="Verdana"/>
              </a:rPr>
              <a:t>minimizing</a:t>
            </a:r>
            <a:r>
              <a:rPr sz="1000" spc="-90" dirty="0">
                <a:latin typeface="Verdana"/>
                <a:cs typeface="Verdana"/>
              </a:rPr>
              <a:t> </a:t>
            </a:r>
            <a:r>
              <a:rPr sz="1000" spc="-15" dirty="0">
                <a:latin typeface="Verdana"/>
                <a:cs typeface="Verdana"/>
              </a:rPr>
              <a:t>losses</a:t>
            </a:r>
            <a:r>
              <a:rPr sz="1000" spc="-85" dirty="0">
                <a:latin typeface="Verdana"/>
                <a:cs typeface="Verdana"/>
              </a:rPr>
              <a:t> </a:t>
            </a:r>
            <a:r>
              <a:rPr sz="1000" spc="20" dirty="0">
                <a:solidFill>
                  <a:srgbClr val="322C2C"/>
                </a:solidFill>
                <a:latin typeface="Verdana"/>
                <a:cs typeface="Verdana"/>
              </a:rPr>
              <a:t>in</a:t>
            </a:r>
            <a:r>
              <a:rPr sz="1000" spc="-85" dirty="0">
                <a:solidFill>
                  <a:srgbClr val="322C2C"/>
                </a:solidFill>
                <a:latin typeface="Verdana"/>
                <a:cs typeface="Verdana"/>
              </a:rPr>
              <a:t> </a:t>
            </a:r>
            <a:r>
              <a:rPr sz="1000" spc="-20" dirty="0">
                <a:solidFill>
                  <a:srgbClr val="322C2C"/>
                </a:solidFill>
                <a:latin typeface="Verdana"/>
                <a:cs typeface="Verdana"/>
              </a:rPr>
              <a:t>heavy</a:t>
            </a:r>
            <a:r>
              <a:rPr sz="1000" spc="-85" dirty="0">
                <a:solidFill>
                  <a:srgbClr val="322C2C"/>
                </a:solidFill>
                <a:latin typeface="Verdana"/>
                <a:cs typeface="Verdana"/>
              </a:rPr>
              <a:t> </a:t>
            </a:r>
            <a:r>
              <a:rPr sz="1000" spc="5" dirty="0">
                <a:solidFill>
                  <a:srgbClr val="322C2C"/>
                </a:solidFill>
                <a:latin typeface="Verdana"/>
                <a:cs typeface="Verdana"/>
              </a:rPr>
              <a:t>earth</a:t>
            </a:r>
            <a:r>
              <a:rPr sz="1000" spc="-85" dirty="0">
                <a:solidFill>
                  <a:srgbClr val="322C2C"/>
                </a:solidFill>
                <a:latin typeface="Verdana"/>
                <a:cs typeface="Verdana"/>
              </a:rPr>
              <a:t> </a:t>
            </a:r>
            <a:r>
              <a:rPr sz="1000" spc="25" dirty="0">
                <a:solidFill>
                  <a:srgbClr val="322C2C"/>
                </a:solidFill>
                <a:latin typeface="Verdana"/>
                <a:cs typeface="Verdana"/>
              </a:rPr>
              <a:t>moving</a:t>
            </a:r>
            <a:r>
              <a:rPr sz="1000" spc="-85" dirty="0">
                <a:solidFill>
                  <a:srgbClr val="322C2C"/>
                </a:solidFill>
                <a:latin typeface="Verdana"/>
                <a:cs typeface="Verdana"/>
              </a:rPr>
              <a:t> </a:t>
            </a:r>
            <a:r>
              <a:rPr sz="1000" spc="15" dirty="0">
                <a:solidFill>
                  <a:srgbClr val="322C2C"/>
                </a:solidFill>
                <a:latin typeface="Verdana"/>
                <a:cs typeface="Verdana"/>
              </a:rPr>
              <a:t>machinery</a:t>
            </a:r>
            <a:r>
              <a:rPr sz="1000" spc="-85" dirty="0">
                <a:solidFill>
                  <a:srgbClr val="322C2C"/>
                </a:solidFill>
                <a:latin typeface="Verdana"/>
                <a:cs typeface="Verdana"/>
              </a:rPr>
              <a:t> </a:t>
            </a:r>
            <a:r>
              <a:rPr sz="1000" spc="25" dirty="0">
                <a:solidFill>
                  <a:srgbClr val="322C2C"/>
                </a:solidFill>
                <a:latin typeface="Verdana"/>
                <a:cs typeface="Verdana"/>
              </a:rPr>
              <a:t>during</a:t>
            </a:r>
            <a:r>
              <a:rPr sz="1000" spc="-85" dirty="0">
                <a:solidFill>
                  <a:srgbClr val="322C2C"/>
                </a:solidFill>
                <a:latin typeface="Verdana"/>
                <a:cs typeface="Verdana"/>
              </a:rPr>
              <a:t> </a:t>
            </a:r>
            <a:r>
              <a:rPr sz="1000" spc="-15" dirty="0">
                <a:solidFill>
                  <a:srgbClr val="322C2C"/>
                </a:solidFill>
                <a:latin typeface="Verdana"/>
                <a:cs typeface="Verdana"/>
              </a:rPr>
              <a:t>rainy</a:t>
            </a:r>
            <a:r>
              <a:rPr sz="1000" spc="-90" dirty="0">
                <a:solidFill>
                  <a:srgbClr val="322C2C"/>
                </a:solidFill>
                <a:latin typeface="Verdana"/>
                <a:cs typeface="Verdana"/>
              </a:rPr>
              <a:t> </a:t>
            </a:r>
            <a:r>
              <a:rPr sz="1000" spc="-25" dirty="0">
                <a:solidFill>
                  <a:srgbClr val="322C2C"/>
                </a:solidFill>
                <a:latin typeface="Verdana"/>
                <a:cs typeface="Verdana"/>
              </a:rPr>
              <a:t>seasons.</a:t>
            </a:r>
            <a:r>
              <a:rPr sz="1000" spc="-85" dirty="0">
                <a:solidFill>
                  <a:srgbClr val="322C2C"/>
                </a:solidFill>
                <a:latin typeface="Verdana"/>
                <a:cs typeface="Verdana"/>
              </a:rPr>
              <a:t> </a:t>
            </a:r>
            <a:r>
              <a:rPr sz="1000" spc="40" dirty="0">
                <a:solidFill>
                  <a:srgbClr val="322C2C"/>
                </a:solidFill>
                <a:latin typeface="Verdana"/>
                <a:cs typeface="Verdana"/>
              </a:rPr>
              <a:t>We</a:t>
            </a:r>
            <a:r>
              <a:rPr sz="1000" spc="-85" dirty="0">
                <a:solidFill>
                  <a:srgbClr val="322C2C"/>
                </a:solidFill>
                <a:latin typeface="Verdana"/>
                <a:cs typeface="Verdana"/>
              </a:rPr>
              <a:t> </a:t>
            </a:r>
            <a:r>
              <a:rPr sz="1000" spc="10" dirty="0">
                <a:solidFill>
                  <a:srgbClr val="322C2C"/>
                </a:solidFill>
                <a:latin typeface="Verdana"/>
                <a:cs typeface="Verdana"/>
              </a:rPr>
              <a:t>will </a:t>
            </a:r>
            <a:r>
              <a:rPr sz="1000" spc="-335" dirty="0">
                <a:solidFill>
                  <a:srgbClr val="322C2C"/>
                </a:solidFill>
                <a:latin typeface="Verdana"/>
                <a:cs typeface="Verdana"/>
              </a:rPr>
              <a:t> </a:t>
            </a:r>
            <a:r>
              <a:rPr sz="1000" dirty="0">
                <a:solidFill>
                  <a:srgbClr val="322C2C"/>
                </a:solidFill>
                <a:latin typeface="Verdana"/>
                <a:cs typeface="Verdana"/>
              </a:rPr>
              <a:t>address </a:t>
            </a:r>
            <a:r>
              <a:rPr sz="1000" spc="25" dirty="0">
                <a:solidFill>
                  <a:srgbClr val="322C2C"/>
                </a:solidFill>
                <a:latin typeface="Verdana"/>
                <a:cs typeface="Verdana"/>
              </a:rPr>
              <a:t>the </a:t>
            </a:r>
            <a:r>
              <a:rPr sz="1000" spc="5" dirty="0">
                <a:solidFill>
                  <a:srgbClr val="322C2C"/>
                </a:solidFill>
                <a:latin typeface="Verdana"/>
                <a:cs typeface="Verdana"/>
              </a:rPr>
              <a:t>operational </a:t>
            </a:r>
            <a:r>
              <a:rPr sz="1000" spc="15" dirty="0">
                <a:solidFill>
                  <a:srgbClr val="322C2C"/>
                </a:solidFill>
                <a:latin typeface="Verdana"/>
                <a:cs typeface="Verdana"/>
              </a:rPr>
              <a:t>challenges </a:t>
            </a:r>
            <a:r>
              <a:rPr sz="1000" spc="30" dirty="0">
                <a:solidFill>
                  <a:srgbClr val="322C2C"/>
                </a:solidFill>
                <a:latin typeface="Verdana"/>
                <a:cs typeface="Verdana"/>
              </a:rPr>
              <a:t>and </a:t>
            </a:r>
            <a:r>
              <a:rPr sz="1000" spc="5" dirty="0">
                <a:solidFill>
                  <a:srgbClr val="322C2C"/>
                </a:solidFill>
                <a:latin typeface="Verdana"/>
                <a:cs typeface="Verdana"/>
              </a:rPr>
              <a:t>provide </a:t>
            </a:r>
            <a:r>
              <a:rPr sz="1000" spc="10" dirty="0">
                <a:solidFill>
                  <a:srgbClr val="322C2C"/>
                </a:solidFill>
                <a:latin typeface="Verdana"/>
                <a:cs typeface="Verdana"/>
              </a:rPr>
              <a:t>practical </a:t>
            </a:r>
            <a:r>
              <a:rPr sz="1000" spc="5" dirty="0">
                <a:solidFill>
                  <a:srgbClr val="322C2C"/>
                </a:solidFill>
                <a:latin typeface="Verdana"/>
                <a:cs typeface="Verdana"/>
              </a:rPr>
              <a:t>solutions </a:t>
            </a:r>
            <a:r>
              <a:rPr sz="1000" spc="-10" dirty="0">
                <a:solidFill>
                  <a:srgbClr val="322C2C"/>
                </a:solidFill>
                <a:latin typeface="Verdana"/>
                <a:cs typeface="Verdana"/>
              </a:rPr>
              <a:t>for </a:t>
            </a:r>
            <a:r>
              <a:rPr sz="1000" spc="20" dirty="0">
                <a:solidFill>
                  <a:srgbClr val="322C2C"/>
                </a:solidFill>
                <a:latin typeface="Verdana"/>
                <a:cs typeface="Verdana"/>
              </a:rPr>
              <a:t>the </a:t>
            </a:r>
            <a:r>
              <a:rPr sz="1000" spc="25" dirty="0">
                <a:solidFill>
                  <a:srgbClr val="322C2C"/>
                </a:solidFill>
                <a:latin typeface="Verdana"/>
                <a:cs typeface="Verdana"/>
              </a:rPr>
              <a:t> </a:t>
            </a:r>
            <a:r>
              <a:rPr sz="1000" spc="-15" dirty="0">
                <a:solidFill>
                  <a:srgbClr val="322C2C"/>
                </a:solidFill>
                <a:latin typeface="Verdana"/>
                <a:cs typeface="Verdana"/>
              </a:rPr>
              <a:t>industry.</a:t>
            </a:r>
            <a:endParaRPr sz="1000" dirty="0">
              <a:latin typeface="Verdana"/>
              <a:cs typeface="Verdan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512" y="1947327"/>
            <a:ext cx="936625" cy="1341120"/>
          </a:xfrm>
          <a:custGeom>
            <a:avLst/>
            <a:gdLst/>
            <a:ahLst/>
            <a:cxnLst/>
            <a:rect l="l" t="t" r="r" b="b"/>
            <a:pathLst>
              <a:path w="936625" h="1341120">
                <a:moveTo>
                  <a:pt x="0" y="0"/>
                </a:moveTo>
                <a:lnTo>
                  <a:pt x="40790" y="35099"/>
                </a:lnTo>
                <a:lnTo>
                  <a:pt x="73506" y="66204"/>
                </a:lnTo>
                <a:lnTo>
                  <a:pt x="105329" y="98894"/>
                </a:lnTo>
                <a:lnTo>
                  <a:pt x="136315" y="133072"/>
                </a:lnTo>
                <a:lnTo>
                  <a:pt x="166520" y="168636"/>
                </a:lnTo>
                <a:lnTo>
                  <a:pt x="195999" y="205489"/>
                </a:lnTo>
                <a:lnTo>
                  <a:pt x="224808" y="243532"/>
                </a:lnTo>
                <a:lnTo>
                  <a:pt x="253003" y="282665"/>
                </a:lnTo>
                <a:lnTo>
                  <a:pt x="280640" y="322788"/>
                </a:lnTo>
                <a:lnTo>
                  <a:pt x="307775" y="363804"/>
                </a:lnTo>
                <a:lnTo>
                  <a:pt x="334463" y="405613"/>
                </a:lnTo>
                <a:lnTo>
                  <a:pt x="360761" y="448115"/>
                </a:lnTo>
                <a:lnTo>
                  <a:pt x="386724" y="491212"/>
                </a:lnTo>
                <a:lnTo>
                  <a:pt x="412407" y="534805"/>
                </a:lnTo>
                <a:lnTo>
                  <a:pt x="437868" y="578794"/>
                </a:lnTo>
                <a:lnTo>
                  <a:pt x="463161" y="623080"/>
                </a:lnTo>
                <a:lnTo>
                  <a:pt x="488342" y="667564"/>
                </a:lnTo>
                <a:lnTo>
                  <a:pt x="513467" y="712148"/>
                </a:lnTo>
                <a:lnTo>
                  <a:pt x="538593" y="756732"/>
                </a:lnTo>
                <a:lnTo>
                  <a:pt x="563774" y="801217"/>
                </a:lnTo>
                <a:lnTo>
                  <a:pt x="589067" y="845504"/>
                </a:lnTo>
                <a:lnTo>
                  <a:pt x="614528" y="889493"/>
                </a:lnTo>
                <a:lnTo>
                  <a:pt x="640212" y="933087"/>
                </a:lnTo>
                <a:lnTo>
                  <a:pt x="666174" y="976184"/>
                </a:lnTo>
                <a:lnTo>
                  <a:pt x="692472" y="1018687"/>
                </a:lnTo>
                <a:lnTo>
                  <a:pt x="719160" y="1060496"/>
                </a:lnTo>
                <a:lnTo>
                  <a:pt x="746295" y="1101513"/>
                </a:lnTo>
                <a:lnTo>
                  <a:pt x="773933" y="1141637"/>
                </a:lnTo>
                <a:lnTo>
                  <a:pt x="802128" y="1180770"/>
                </a:lnTo>
                <a:lnTo>
                  <a:pt x="830937" y="1218813"/>
                </a:lnTo>
                <a:lnTo>
                  <a:pt x="860416" y="1255666"/>
                </a:lnTo>
                <a:lnTo>
                  <a:pt x="890621" y="1291231"/>
                </a:lnTo>
                <a:lnTo>
                  <a:pt x="921607" y="1325409"/>
                </a:lnTo>
                <a:lnTo>
                  <a:pt x="936413" y="1340619"/>
                </a:lnTo>
              </a:path>
            </a:pathLst>
          </a:custGeom>
          <a:ln w="7989">
            <a:solidFill>
              <a:srgbClr val="322C2C"/>
            </a:solidFill>
          </a:ln>
        </p:spPr>
        <p:txBody>
          <a:bodyPr wrap="square" lIns="0" tIns="0" rIns="0" bIns="0" rtlCol="0"/>
          <a:lstStyle/>
          <a:p>
            <a:endParaRPr/>
          </a:p>
        </p:txBody>
      </p:sp>
      <p:grpSp>
        <p:nvGrpSpPr>
          <p:cNvPr id="3" name="object 3"/>
          <p:cNvGrpSpPr/>
          <p:nvPr/>
        </p:nvGrpSpPr>
        <p:grpSpPr>
          <a:xfrm>
            <a:off x="1515" y="3178"/>
            <a:ext cx="5845810" cy="3284854"/>
            <a:chOff x="1515" y="3178"/>
            <a:chExt cx="5845810" cy="3284854"/>
          </a:xfrm>
        </p:grpSpPr>
        <p:pic>
          <p:nvPicPr>
            <p:cNvPr id="4" name="object 4"/>
            <p:cNvPicPr/>
            <p:nvPr/>
          </p:nvPicPr>
          <p:blipFill>
            <a:blip r:embed="rId2" cstate="print"/>
            <a:stretch>
              <a:fillRect/>
            </a:stretch>
          </p:blipFill>
          <p:spPr>
            <a:xfrm>
              <a:off x="3283214" y="3178"/>
              <a:ext cx="2563523" cy="3284768"/>
            </a:xfrm>
            <a:prstGeom prst="rect">
              <a:avLst/>
            </a:prstGeom>
          </p:spPr>
        </p:pic>
        <p:sp>
          <p:nvSpPr>
            <p:cNvPr id="5" name="object 5"/>
            <p:cNvSpPr/>
            <p:nvPr/>
          </p:nvSpPr>
          <p:spPr>
            <a:xfrm>
              <a:off x="1511" y="175425"/>
              <a:ext cx="5845810" cy="2957195"/>
            </a:xfrm>
            <a:custGeom>
              <a:avLst/>
              <a:gdLst/>
              <a:ahLst/>
              <a:cxnLst/>
              <a:rect l="l" t="t" r="r" b="b"/>
              <a:pathLst>
                <a:path w="5845810" h="2957195">
                  <a:moveTo>
                    <a:pt x="5845213" y="2941739"/>
                  </a:moveTo>
                  <a:lnTo>
                    <a:pt x="0" y="2941739"/>
                  </a:lnTo>
                  <a:lnTo>
                    <a:pt x="0" y="2956966"/>
                  </a:lnTo>
                  <a:lnTo>
                    <a:pt x="5845213" y="2956966"/>
                  </a:lnTo>
                  <a:lnTo>
                    <a:pt x="5845213" y="2941739"/>
                  </a:lnTo>
                  <a:close/>
                </a:path>
                <a:path w="5845810" h="2957195">
                  <a:moveTo>
                    <a:pt x="5845213" y="0"/>
                  </a:moveTo>
                  <a:lnTo>
                    <a:pt x="0" y="0"/>
                  </a:lnTo>
                  <a:lnTo>
                    <a:pt x="0" y="15227"/>
                  </a:lnTo>
                  <a:lnTo>
                    <a:pt x="5845213" y="15227"/>
                  </a:lnTo>
                  <a:lnTo>
                    <a:pt x="5845213" y="0"/>
                  </a:lnTo>
                  <a:close/>
                </a:path>
              </a:pathLst>
            </a:custGeom>
            <a:solidFill>
              <a:srgbClr val="322C2C"/>
            </a:solidFill>
          </p:spPr>
          <p:txBody>
            <a:bodyPr wrap="square" lIns="0" tIns="0" rIns="0" bIns="0" rtlCol="0"/>
            <a:lstStyle/>
            <a:p>
              <a:endParaRPr/>
            </a:p>
          </p:txBody>
        </p:sp>
      </p:grpSp>
      <p:sp>
        <p:nvSpPr>
          <p:cNvPr id="6" name="object 6"/>
          <p:cNvSpPr txBox="1"/>
          <p:nvPr/>
        </p:nvSpPr>
        <p:spPr>
          <a:xfrm>
            <a:off x="507721" y="904333"/>
            <a:ext cx="2350135" cy="1972720"/>
          </a:xfrm>
          <a:prstGeom prst="rect">
            <a:avLst/>
          </a:prstGeom>
        </p:spPr>
        <p:txBody>
          <a:bodyPr vert="horz" wrap="square" lIns="0" tIns="10160" rIns="0" bIns="0" rtlCol="0">
            <a:spAutoFit/>
          </a:bodyPr>
          <a:lstStyle/>
          <a:p>
            <a:pPr marL="12700" marR="5080">
              <a:lnSpc>
                <a:spcPct val="104900"/>
              </a:lnSpc>
              <a:spcBef>
                <a:spcPts val="80"/>
              </a:spcBef>
            </a:pPr>
            <a:r>
              <a:rPr lang="en-US" sz="850" spc="-20" dirty="0">
                <a:solidFill>
                  <a:srgbClr val="322C2C"/>
                </a:solidFill>
                <a:latin typeface="Verdana"/>
                <a:cs typeface="Verdana"/>
              </a:rPr>
              <a:t>The main challenge during this hackathon was implementing the hardware miniature model due to the components malfunctioning last moment.</a:t>
            </a:r>
          </a:p>
          <a:p>
            <a:pPr marL="12700" marR="5080">
              <a:lnSpc>
                <a:spcPct val="104900"/>
              </a:lnSpc>
              <a:spcBef>
                <a:spcPts val="80"/>
              </a:spcBef>
            </a:pPr>
            <a:endParaRPr lang="en-US" sz="850" spc="-20" dirty="0">
              <a:solidFill>
                <a:srgbClr val="322C2C"/>
              </a:solidFill>
              <a:latin typeface="Verdana"/>
              <a:cs typeface="Verdana"/>
            </a:endParaRPr>
          </a:p>
          <a:p>
            <a:pPr marL="12700" marR="5080">
              <a:lnSpc>
                <a:spcPct val="104900"/>
              </a:lnSpc>
              <a:spcBef>
                <a:spcPts val="80"/>
              </a:spcBef>
            </a:pPr>
            <a:r>
              <a:rPr lang="en-US" sz="850" spc="-20" dirty="0">
                <a:solidFill>
                  <a:srgbClr val="322C2C"/>
                </a:solidFill>
                <a:latin typeface="Verdana"/>
                <a:cs typeface="Verdana"/>
              </a:rPr>
              <a:t>Due to the lack of datasets, implementing the perception algorithm will take a lot of time, finding datasets, processing them, testing and training models. Time is the only constraint here.</a:t>
            </a:r>
          </a:p>
          <a:p>
            <a:pPr marL="12700" marR="5080">
              <a:lnSpc>
                <a:spcPct val="104900"/>
              </a:lnSpc>
              <a:spcBef>
                <a:spcPts val="80"/>
              </a:spcBef>
            </a:pPr>
            <a:endParaRPr lang="en-US" sz="850" spc="-20" dirty="0">
              <a:solidFill>
                <a:srgbClr val="322C2C"/>
              </a:solidFill>
              <a:latin typeface="Verdana"/>
              <a:cs typeface="Verdana"/>
            </a:endParaRPr>
          </a:p>
          <a:p>
            <a:pPr marL="12700" marR="5080">
              <a:lnSpc>
                <a:spcPct val="104900"/>
              </a:lnSpc>
              <a:spcBef>
                <a:spcPts val="80"/>
              </a:spcBef>
            </a:pPr>
            <a:r>
              <a:rPr lang="en-US" sz="850" spc="-20" dirty="0">
                <a:solidFill>
                  <a:srgbClr val="322C2C"/>
                </a:solidFill>
                <a:latin typeface="Verdana"/>
                <a:cs typeface="Verdana"/>
              </a:rPr>
              <a:t>This project can also be transitioned into self operating mining equipment, which is the long shot goal, hard but not impossible.</a:t>
            </a:r>
            <a:endParaRPr sz="850" dirty="0">
              <a:latin typeface="Verdana"/>
              <a:cs typeface="Verdana"/>
            </a:endParaRPr>
          </a:p>
        </p:txBody>
      </p:sp>
      <p:sp>
        <p:nvSpPr>
          <p:cNvPr id="7" name="object 7"/>
          <p:cNvSpPr txBox="1">
            <a:spLocks noGrp="1"/>
          </p:cNvSpPr>
          <p:nvPr>
            <p:ph type="title"/>
          </p:nvPr>
        </p:nvSpPr>
        <p:spPr>
          <a:xfrm>
            <a:off x="507721" y="240118"/>
            <a:ext cx="2563523" cy="599522"/>
          </a:xfrm>
          <a:prstGeom prst="rect">
            <a:avLst/>
          </a:prstGeom>
        </p:spPr>
        <p:txBody>
          <a:bodyPr vert="horz" wrap="square" lIns="0" tIns="14604" rIns="0" bIns="0" rtlCol="0">
            <a:spAutoFit/>
          </a:bodyPr>
          <a:lstStyle/>
          <a:p>
            <a:pPr marL="12700">
              <a:lnSpc>
                <a:spcPct val="100000"/>
              </a:lnSpc>
              <a:spcBef>
                <a:spcPts val="114"/>
              </a:spcBef>
            </a:pPr>
            <a:r>
              <a:rPr lang="en-US" sz="1900" spc="-10" dirty="0">
                <a:latin typeface="Cambria"/>
                <a:cs typeface="Cambria"/>
              </a:rPr>
              <a:t>Challenges faced, and future plans</a:t>
            </a:r>
            <a:endParaRPr sz="1900" dirty="0">
              <a:latin typeface="Cambria"/>
              <a:cs typeface="Cambri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904095" y="2534759"/>
            <a:ext cx="942975" cy="753745"/>
          </a:xfrm>
          <a:custGeom>
            <a:avLst/>
            <a:gdLst/>
            <a:ahLst/>
            <a:cxnLst/>
            <a:rect l="l" t="t" r="r" b="b"/>
            <a:pathLst>
              <a:path w="942975" h="753745">
                <a:moveTo>
                  <a:pt x="942650" y="0"/>
                </a:moveTo>
                <a:lnTo>
                  <a:pt x="864401" y="21530"/>
                </a:lnTo>
                <a:lnTo>
                  <a:pt x="820089" y="38361"/>
                </a:lnTo>
                <a:lnTo>
                  <a:pt x="777896" y="57642"/>
                </a:lnTo>
                <a:lnTo>
                  <a:pt x="737661" y="79183"/>
                </a:lnTo>
                <a:lnTo>
                  <a:pt x="699221" y="102798"/>
                </a:lnTo>
                <a:lnTo>
                  <a:pt x="662411" y="128296"/>
                </a:lnTo>
                <a:lnTo>
                  <a:pt x="627070" y="155491"/>
                </a:lnTo>
                <a:lnTo>
                  <a:pt x="593033" y="184192"/>
                </a:lnTo>
                <a:lnTo>
                  <a:pt x="560137" y="214213"/>
                </a:lnTo>
                <a:lnTo>
                  <a:pt x="528220" y="245365"/>
                </a:lnTo>
                <a:lnTo>
                  <a:pt x="497119" y="277458"/>
                </a:lnTo>
                <a:lnTo>
                  <a:pt x="466669" y="310306"/>
                </a:lnTo>
                <a:lnTo>
                  <a:pt x="436709" y="343719"/>
                </a:lnTo>
                <a:lnTo>
                  <a:pt x="407074" y="377509"/>
                </a:lnTo>
                <a:lnTo>
                  <a:pt x="377602" y="411487"/>
                </a:lnTo>
                <a:lnTo>
                  <a:pt x="348134" y="445464"/>
                </a:lnTo>
                <a:lnTo>
                  <a:pt x="318503" y="479253"/>
                </a:lnTo>
                <a:lnTo>
                  <a:pt x="288545" y="512665"/>
                </a:lnTo>
                <a:lnTo>
                  <a:pt x="258097" y="545512"/>
                </a:lnTo>
                <a:lnTo>
                  <a:pt x="226997" y="577605"/>
                </a:lnTo>
                <a:lnTo>
                  <a:pt x="195080" y="608757"/>
                </a:lnTo>
                <a:lnTo>
                  <a:pt x="162185" y="638778"/>
                </a:lnTo>
                <a:lnTo>
                  <a:pt x="128148" y="667480"/>
                </a:lnTo>
                <a:lnTo>
                  <a:pt x="92805" y="694675"/>
                </a:lnTo>
                <a:lnTo>
                  <a:pt x="55994" y="720174"/>
                </a:lnTo>
                <a:lnTo>
                  <a:pt x="17552" y="743789"/>
                </a:lnTo>
                <a:lnTo>
                  <a:pt x="0" y="753187"/>
                </a:lnTo>
              </a:path>
            </a:pathLst>
          </a:custGeom>
          <a:ln w="7994">
            <a:solidFill>
              <a:srgbClr val="322C2C"/>
            </a:solidFill>
          </a:ln>
        </p:spPr>
        <p:txBody>
          <a:bodyPr wrap="square" lIns="0" tIns="0" rIns="0" bIns="0" rtlCol="0"/>
          <a:lstStyle/>
          <a:p>
            <a:endParaRPr/>
          </a:p>
        </p:txBody>
      </p:sp>
      <p:grpSp>
        <p:nvGrpSpPr>
          <p:cNvPr id="3" name="object 3"/>
          <p:cNvGrpSpPr/>
          <p:nvPr/>
        </p:nvGrpSpPr>
        <p:grpSpPr>
          <a:xfrm>
            <a:off x="-2485" y="0"/>
            <a:ext cx="5849620" cy="747395"/>
            <a:chOff x="-2485" y="0"/>
            <a:chExt cx="5849620" cy="747395"/>
          </a:xfrm>
        </p:grpSpPr>
        <p:sp>
          <p:nvSpPr>
            <p:cNvPr id="4" name="object 4"/>
            <p:cNvSpPr/>
            <p:nvPr/>
          </p:nvSpPr>
          <p:spPr>
            <a:xfrm>
              <a:off x="1512" y="0"/>
              <a:ext cx="876300" cy="739775"/>
            </a:xfrm>
            <a:custGeom>
              <a:avLst/>
              <a:gdLst/>
              <a:ahLst/>
              <a:cxnLst/>
              <a:rect l="l" t="t" r="r" b="b"/>
              <a:pathLst>
                <a:path w="876300" h="739775">
                  <a:moveTo>
                    <a:pt x="875858" y="0"/>
                  </a:moveTo>
                  <a:lnTo>
                    <a:pt x="837161" y="20718"/>
                  </a:lnTo>
                  <a:lnTo>
                    <a:pt x="798720" y="44334"/>
                  </a:lnTo>
                  <a:lnTo>
                    <a:pt x="761910" y="69834"/>
                  </a:lnTo>
                  <a:lnTo>
                    <a:pt x="726568" y="97029"/>
                  </a:lnTo>
                  <a:lnTo>
                    <a:pt x="692531" y="125732"/>
                  </a:lnTo>
                  <a:lnTo>
                    <a:pt x="659636" y="155753"/>
                  </a:lnTo>
                  <a:lnTo>
                    <a:pt x="627719" y="186906"/>
                  </a:lnTo>
                  <a:lnTo>
                    <a:pt x="596618" y="219000"/>
                  </a:lnTo>
                  <a:lnTo>
                    <a:pt x="566169" y="251848"/>
                  </a:lnTo>
                  <a:lnTo>
                    <a:pt x="536209" y="285261"/>
                  </a:lnTo>
                  <a:lnTo>
                    <a:pt x="506576" y="319051"/>
                  </a:lnTo>
                  <a:lnTo>
                    <a:pt x="477105" y="353029"/>
                  </a:lnTo>
                  <a:lnTo>
                    <a:pt x="447636" y="387008"/>
                  </a:lnTo>
                  <a:lnTo>
                    <a:pt x="418004" y="420798"/>
                  </a:lnTo>
                  <a:lnTo>
                    <a:pt x="388046" y="454211"/>
                  </a:lnTo>
                  <a:lnTo>
                    <a:pt x="357598" y="487060"/>
                  </a:lnTo>
                  <a:lnTo>
                    <a:pt x="326497" y="519154"/>
                  </a:lnTo>
                  <a:lnTo>
                    <a:pt x="294581" y="550307"/>
                  </a:lnTo>
                  <a:lnTo>
                    <a:pt x="261686" y="580328"/>
                  </a:lnTo>
                  <a:lnTo>
                    <a:pt x="227649" y="609031"/>
                  </a:lnTo>
                  <a:lnTo>
                    <a:pt x="192307" y="636227"/>
                  </a:lnTo>
                  <a:lnTo>
                    <a:pt x="155497" y="661727"/>
                  </a:lnTo>
                  <a:lnTo>
                    <a:pt x="117055" y="685342"/>
                  </a:lnTo>
                  <a:lnTo>
                    <a:pt x="76819" y="706885"/>
                  </a:lnTo>
                  <a:lnTo>
                    <a:pt x="34626" y="726167"/>
                  </a:lnTo>
                  <a:lnTo>
                    <a:pt x="0" y="739320"/>
                  </a:lnTo>
                </a:path>
              </a:pathLst>
            </a:custGeom>
            <a:ln w="7994">
              <a:solidFill>
                <a:srgbClr val="322C2C"/>
              </a:solidFill>
            </a:ln>
          </p:spPr>
          <p:txBody>
            <a:bodyPr wrap="square" lIns="0" tIns="0" rIns="0" bIns="0" rtlCol="0"/>
            <a:lstStyle/>
            <a:p>
              <a:endParaRPr/>
            </a:p>
          </p:txBody>
        </p:sp>
        <p:sp>
          <p:nvSpPr>
            <p:cNvPr id="5" name="object 5"/>
            <p:cNvSpPr/>
            <p:nvPr/>
          </p:nvSpPr>
          <p:spPr>
            <a:xfrm>
              <a:off x="1511" y="171424"/>
              <a:ext cx="5845810" cy="15240"/>
            </a:xfrm>
            <a:custGeom>
              <a:avLst/>
              <a:gdLst/>
              <a:ahLst/>
              <a:cxnLst/>
              <a:rect l="l" t="t" r="r" b="b"/>
              <a:pathLst>
                <a:path w="5845810" h="15239">
                  <a:moveTo>
                    <a:pt x="5845213" y="0"/>
                  </a:moveTo>
                  <a:lnTo>
                    <a:pt x="0" y="0"/>
                  </a:lnTo>
                  <a:lnTo>
                    <a:pt x="0" y="15214"/>
                  </a:lnTo>
                  <a:lnTo>
                    <a:pt x="5845213" y="15214"/>
                  </a:lnTo>
                  <a:lnTo>
                    <a:pt x="5845213" y="0"/>
                  </a:lnTo>
                  <a:close/>
                </a:path>
              </a:pathLst>
            </a:custGeom>
            <a:solidFill>
              <a:srgbClr val="322C2C"/>
            </a:solidFill>
          </p:spPr>
          <p:txBody>
            <a:bodyPr wrap="square" lIns="0" tIns="0" rIns="0" bIns="0" rtlCol="0"/>
            <a:lstStyle/>
            <a:p>
              <a:endParaRPr/>
            </a:p>
          </p:txBody>
        </p:sp>
      </p:grpSp>
      <p:sp>
        <p:nvSpPr>
          <p:cNvPr id="6" name="object 6"/>
          <p:cNvSpPr/>
          <p:nvPr/>
        </p:nvSpPr>
        <p:spPr>
          <a:xfrm>
            <a:off x="1511" y="3117748"/>
            <a:ext cx="5845810" cy="15240"/>
          </a:xfrm>
          <a:custGeom>
            <a:avLst/>
            <a:gdLst/>
            <a:ahLst/>
            <a:cxnLst/>
            <a:rect l="l" t="t" r="r" b="b"/>
            <a:pathLst>
              <a:path w="5845810" h="15239">
                <a:moveTo>
                  <a:pt x="5845213" y="0"/>
                </a:moveTo>
                <a:lnTo>
                  <a:pt x="0" y="0"/>
                </a:lnTo>
                <a:lnTo>
                  <a:pt x="0" y="15227"/>
                </a:lnTo>
                <a:lnTo>
                  <a:pt x="5845213" y="15227"/>
                </a:lnTo>
                <a:lnTo>
                  <a:pt x="5845213" y="0"/>
                </a:lnTo>
                <a:close/>
              </a:path>
            </a:pathLst>
          </a:custGeom>
          <a:solidFill>
            <a:srgbClr val="322C2C"/>
          </a:solidFill>
        </p:spPr>
        <p:txBody>
          <a:bodyPr wrap="square" lIns="0" tIns="0" rIns="0" bIns="0" rtlCol="0"/>
          <a:lstStyle/>
          <a:p>
            <a:endParaRPr/>
          </a:p>
        </p:txBody>
      </p:sp>
      <p:sp>
        <p:nvSpPr>
          <p:cNvPr id="7" name="object 7"/>
          <p:cNvSpPr txBox="1">
            <a:spLocks noGrp="1"/>
          </p:cNvSpPr>
          <p:nvPr>
            <p:ph type="title"/>
          </p:nvPr>
        </p:nvSpPr>
        <p:spPr>
          <a:xfrm>
            <a:off x="2211527" y="1330680"/>
            <a:ext cx="1339850" cy="504825"/>
          </a:xfrm>
          <a:prstGeom prst="rect">
            <a:avLst/>
          </a:prstGeom>
        </p:spPr>
        <p:txBody>
          <a:bodyPr vert="horz" wrap="square" lIns="0" tIns="12065" rIns="0" bIns="0" rtlCol="0">
            <a:spAutoFit/>
          </a:bodyPr>
          <a:lstStyle/>
          <a:p>
            <a:pPr marL="12700">
              <a:lnSpc>
                <a:spcPct val="100000"/>
              </a:lnSpc>
              <a:spcBef>
                <a:spcPts val="95"/>
              </a:spcBef>
            </a:pPr>
            <a:r>
              <a:rPr sz="3150" spc="-125" dirty="0">
                <a:latin typeface="Cambria"/>
                <a:cs typeface="Cambria"/>
              </a:rPr>
              <a:t>T</a:t>
            </a:r>
            <a:r>
              <a:rPr sz="3150" spc="5" dirty="0">
                <a:latin typeface="Cambria"/>
                <a:cs typeface="Cambria"/>
              </a:rPr>
              <a:t>h</a:t>
            </a:r>
            <a:r>
              <a:rPr sz="3150" spc="-60" dirty="0">
                <a:latin typeface="Cambria"/>
                <a:cs typeface="Cambria"/>
              </a:rPr>
              <a:t>a</a:t>
            </a:r>
            <a:r>
              <a:rPr sz="3150" spc="-25" dirty="0">
                <a:latin typeface="Cambria"/>
                <a:cs typeface="Cambria"/>
              </a:rPr>
              <a:t>n</a:t>
            </a:r>
            <a:r>
              <a:rPr sz="3150" spc="-110" dirty="0">
                <a:latin typeface="Cambria"/>
                <a:cs typeface="Cambria"/>
              </a:rPr>
              <a:t>k</a:t>
            </a:r>
            <a:r>
              <a:rPr sz="3150" spc="-120" dirty="0">
                <a:latin typeface="Cambria"/>
                <a:cs typeface="Cambria"/>
              </a:rPr>
              <a:t>s</a:t>
            </a:r>
            <a:r>
              <a:rPr sz="3150" spc="-75" dirty="0">
                <a:latin typeface="Cambria"/>
                <a:cs typeface="Cambria"/>
              </a:rPr>
              <a:t>!</a:t>
            </a:r>
            <a:endParaRPr sz="3150">
              <a:latin typeface="Cambria"/>
              <a:cs typeface="Cambri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BB69CE-1B8F-F1B7-F7A6-D9F221D01029}"/>
              </a:ext>
            </a:extLst>
          </p:cNvPr>
          <p:cNvPicPr>
            <a:picLocks noChangeAspect="1"/>
          </p:cNvPicPr>
          <p:nvPr/>
        </p:nvPicPr>
        <p:blipFill>
          <a:blip r:embed="rId2"/>
          <a:stretch>
            <a:fillRect/>
          </a:stretch>
        </p:blipFill>
        <p:spPr>
          <a:xfrm>
            <a:off x="0" y="272181"/>
            <a:ext cx="3308350" cy="3016644"/>
          </a:xfrm>
          <a:prstGeom prst="rect">
            <a:avLst/>
          </a:prstGeom>
        </p:spPr>
      </p:pic>
      <p:pic>
        <p:nvPicPr>
          <p:cNvPr id="6" name="Picture 5">
            <a:extLst>
              <a:ext uri="{FF2B5EF4-FFF2-40B4-BE49-F238E27FC236}">
                <a16:creationId xmlns:a16="http://schemas.microsoft.com/office/drawing/2014/main" id="{CB08124A-7A62-C173-7527-4ED35F9F4E2D}"/>
              </a:ext>
            </a:extLst>
          </p:cNvPr>
          <p:cNvPicPr>
            <a:picLocks noChangeAspect="1"/>
          </p:cNvPicPr>
          <p:nvPr/>
        </p:nvPicPr>
        <p:blipFill>
          <a:blip r:embed="rId3"/>
          <a:stretch>
            <a:fillRect/>
          </a:stretch>
        </p:blipFill>
        <p:spPr>
          <a:xfrm>
            <a:off x="0" y="962025"/>
            <a:ext cx="3281470" cy="1517132"/>
          </a:xfrm>
          <a:prstGeom prst="rect">
            <a:avLst/>
          </a:prstGeom>
        </p:spPr>
      </p:pic>
      <p:pic>
        <p:nvPicPr>
          <p:cNvPr id="7" name="Picture 6">
            <a:extLst>
              <a:ext uri="{FF2B5EF4-FFF2-40B4-BE49-F238E27FC236}">
                <a16:creationId xmlns:a16="http://schemas.microsoft.com/office/drawing/2014/main" id="{6DE0BE28-20D0-95CA-EACA-6C8B8D774D30}"/>
              </a:ext>
            </a:extLst>
          </p:cNvPr>
          <p:cNvPicPr>
            <a:picLocks noChangeAspect="1"/>
          </p:cNvPicPr>
          <p:nvPr/>
        </p:nvPicPr>
        <p:blipFill>
          <a:blip r:embed="rId4"/>
          <a:stretch>
            <a:fillRect/>
          </a:stretch>
        </p:blipFill>
        <p:spPr>
          <a:xfrm>
            <a:off x="3308348" y="1803744"/>
            <a:ext cx="2546352" cy="1319940"/>
          </a:xfrm>
          <a:prstGeom prst="rect">
            <a:avLst/>
          </a:prstGeom>
        </p:spPr>
      </p:pic>
      <p:sp>
        <p:nvSpPr>
          <p:cNvPr id="2" name="Title 1">
            <a:extLst>
              <a:ext uri="{FF2B5EF4-FFF2-40B4-BE49-F238E27FC236}">
                <a16:creationId xmlns:a16="http://schemas.microsoft.com/office/drawing/2014/main" id="{DA69F71B-1C18-48E0-B61B-86219904C4A9}"/>
              </a:ext>
            </a:extLst>
          </p:cNvPr>
          <p:cNvSpPr>
            <a:spLocks noGrp="1"/>
          </p:cNvSpPr>
          <p:nvPr>
            <p:ph type="title"/>
          </p:nvPr>
        </p:nvSpPr>
        <p:spPr>
          <a:xfrm>
            <a:off x="946150" y="-28575"/>
            <a:ext cx="3962400" cy="276999"/>
          </a:xfrm>
        </p:spPr>
        <p:txBody>
          <a:bodyPr/>
          <a:lstStyle/>
          <a:p>
            <a:r>
              <a:rPr lang="en-IN" sz="1800" u="sng" dirty="0"/>
              <a:t>How Rainfall Affects Coal Production</a:t>
            </a:r>
          </a:p>
        </p:txBody>
      </p:sp>
      <p:sp>
        <p:nvSpPr>
          <p:cNvPr id="3" name="Text Placeholder 2">
            <a:extLst>
              <a:ext uri="{FF2B5EF4-FFF2-40B4-BE49-F238E27FC236}">
                <a16:creationId xmlns:a16="http://schemas.microsoft.com/office/drawing/2014/main" id="{07A6E8CA-D82B-8FF9-20E1-0B75AD483DE6}"/>
              </a:ext>
            </a:extLst>
          </p:cNvPr>
          <p:cNvSpPr>
            <a:spLocks noGrp="1"/>
          </p:cNvSpPr>
          <p:nvPr>
            <p:ph type="body" idx="1"/>
          </p:nvPr>
        </p:nvSpPr>
        <p:spPr>
          <a:xfrm>
            <a:off x="3308348" y="455010"/>
            <a:ext cx="2546352" cy="1046440"/>
          </a:xfrm>
        </p:spPr>
        <p:txBody>
          <a:bodyPr/>
          <a:lstStyle/>
          <a:p>
            <a:r>
              <a:rPr lang="en-IN" dirty="0">
                <a:solidFill>
                  <a:schemeClr val="tx1"/>
                </a:solidFill>
              </a:rPr>
              <a:t>Time and again India’s top coal-producing states like Maharashtra, West Bengal, Chattisgarh, Telangana, Odisha and Jharkhand witness heavy losses in their coal production which affects India’s overall energy needs. Coal is the most important fossil fuel and fulfils almost 55% of India’s energy needs. </a:t>
            </a:r>
          </a:p>
        </p:txBody>
      </p:sp>
    </p:spTree>
    <p:extLst>
      <p:ext uri="{BB962C8B-B14F-4D97-AF65-F5344CB8AC3E}">
        <p14:creationId xmlns:p14="http://schemas.microsoft.com/office/powerpoint/2010/main" val="1873703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5000"/>
            <a:lum/>
          </a:blip>
          <a:srcRect/>
          <a:stretch>
            <a:fillRect t="-9000" b="-9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4A4D7EF-D284-7ED4-58A0-8BED3ECB2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854700" cy="3290358"/>
          </a:xfrm>
          <a:prstGeom prst="rect">
            <a:avLst/>
          </a:prstGeom>
        </p:spPr>
      </p:pic>
      <p:sp>
        <p:nvSpPr>
          <p:cNvPr id="3" name="Text Placeholder 2">
            <a:extLst>
              <a:ext uri="{FF2B5EF4-FFF2-40B4-BE49-F238E27FC236}">
                <a16:creationId xmlns:a16="http://schemas.microsoft.com/office/drawing/2014/main" id="{92DCC2F9-9EC3-4D67-131D-599F6A1037A2}"/>
              </a:ext>
            </a:extLst>
          </p:cNvPr>
          <p:cNvSpPr>
            <a:spLocks noGrp="1"/>
          </p:cNvSpPr>
          <p:nvPr>
            <p:ph type="body" idx="1"/>
          </p:nvPr>
        </p:nvSpPr>
        <p:spPr>
          <a:xfrm>
            <a:off x="69850" y="1190007"/>
            <a:ext cx="5715000" cy="915635"/>
          </a:xfrm>
        </p:spPr>
        <p:txBody>
          <a:bodyPr/>
          <a:lstStyle/>
          <a:p>
            <a:r>
              <a:rPr lang="en-IN" dirty="0">
                <a:solidFill>
                  <a:schemeClr val="tx1"/>
                </a:solidFill>
                <a:highlight>
                  <a:srgbClr val="C0C0C0"/>
                </a:highlight>
              </a:rPr>
              <a:t>Several reports from 2014 to the present year can be found in the public domain which show how Singareni Collieries Company Ltd.</a:t>
            </a:r>
            <a:r>
              <a:rPr lang="en-IN" b="0" i="0" dirty="0">
                <a:solidFill>
                  <a:schemeClr val="tx1"/>
                </a:solidFill>
                <a:effectLst/>
                <a:highlight>
                  <a:srgbClr val="C0C0C0"/>
                </a:highlight>
                <a:latin typeface="Google Sans"/>
              </a:rPr>
              <a:t> </a:t>
            </a:r>
            <a:r>
              <a:rPr lang="en-IN" dirty="0">
                <a:solidFill>
                  <a:schemeClr val="tx1"/>
                </a:solidFill>
                <a:highlight>
                  <a:srgbClr val="C0C0C0"/>
                </a:highlight>
              </a:rPr>
              <a:t>open cast mines suffered losses every year during the monsoon season. An average </a:t>
            </a:r>
            <a:r>
              <a:rPr lang="en-IN" b="1" dirty="0">
                <a:solidFill>
                  <a:schemeClr val="tx1"/>
                </a:solidFill>
                <a:highlight>
                  <a:srgbClr val="C0C0C0"/>
                </a:highlight>
              </a:rPr>
              <a:t>loss of 40K tons of coal</a:t>
            </a:r>
            <a:r>
              <a:rPr lang="en-IN" dirty="0">
                <a:solidFill>
                  <a:schemeClr val="tx1"/>
                </a:solidFill>
                <a:highlight>
                  <a:srgbClr val="C0C0C0"/>
                </a:highlight>
              </a:rPr>
              <a:t>. This monetarily is equivalent to a loss of </a:t>
            </a:r>
            <a:r>
              <a:rPr lang="en-IN" b="1" dirty="0">
                <a:solidFill>
                  <a:schemeClr val="tx1"/>
                </a:solidFill>
                <a:highlight>
                  <a:srgbClr val="C0C0C0"/>
                </a:highlight>
              </a:rPr>
              <a:t>18-20 Crore rupees</a:t>
            </a:r>
            <a:r>
              <a:rPr lang="en-IN" dirty="0">
                <a:solidFill>
                  <a:schemeClr val="tx1"/>
                </a:solidFill>
                <a:highlight>
                  <a:srgbClr val="C0C0C0"/>
                </a:highlight>
              </a:rPr>
              <a:t>. The issue is recurring and it’s still unfixed, because of this mine operators in the fields of Karimnagar and Kothagudem ignore the 35-40 days of monsoon every year. This is done to </a:t>
            </a:r>
            <a:r>
              <a:rPr lang="en-IN" b="1" dirty="0">
                <a:solidFill>
                  <a:schemeClr val="tx1"/>
                </a:solidFill>
                <a:highlight>
                  <a:srgbClr val="C0C0C0"/>
                </a:highlight>
              </a:rPr>
              <a:t>reduce the maintenance cost</a:t>
            </a:r>
            <a:r>
              <a:rPr lang="en-IN" dirty="0">
                <a:solidFill>
                  <a:schemeClr val="tx1"/>
                </a:solidFill>
                <a:highlight>
                  <a:srgbClr val="C0C0C0"/>
                </a:highlight>
              </a:rPr>
              <a:t> that will go into the repairs of heavy machinery damaged on the treacherous paths of coal mines. </a:t>
            </a:r>
          </a:p>
        </p:txBody>
      </p:sp>
      <p:sp>
        <p:nvSpPr>
          <p:cNvPr id="2" name="Title 1">
            <a:extLst>
              <a:ext uri="{FF2B5EF4-FFF2-40B4-BE49-F238E27FC236}">
                <a16:creationId xmlns:a16="http://schemas.microsoft.com/office/drawing/2014/main" id="{71B0AB93-10EE-427D-443F-ADDAA3B1C2B9}"/>
              </a:ext>
            </a:extLst>
          </p:cNvPr>
          <p:cNvSpPr>
            <a:spLocks noGrp="1"/>
          </p:cNvSpPr>
          <p:nvPr>
            <p:ph type="title"/>
          </p:nvPr>
        </p:nvSpPr>
        <p:spPr>
          <a:xfrm>
            <a:off x="793750" y="5292"/>
            <a:ext cx="4495800" cy="615553"/>
          </a:xfrm>
        </p:spPr>
        <p:txBody>
          <a:bodyPr/>
          <a:lstStyle/>
          <a:p>
            <a:pPr algn="ctr"/>
            <a:r>
              <a:rPr lang="en-US" b="1" i="0" dirty="0">
                <a:effectLst/>
                <a:highlight>
                  <a:srgbClr val="C0C0C0"/>
                </a:highlight>
                <a:latin typeface="Söhne"/>
              </a:rPr>
              <a:t>Navigating Rainfall Challenges: </a:t>
            </a:r>
            <a:br>
              <a:rPr lang="en-US" b="1" i="0" dirty="0">
                <a:effectLst/>
                <a:highlight>
                  <a:srgbClr val="C0C0C0"/>
                </a:highlight>
                <a:latin typeface="Söhne"/>
              </a:rPr>
            </a:br>
            <a:r>
              <a:rPr lang="en-US" b="1" i="0" dirty="0">
                <a:effectLst/>
                <a:highlight>
                  <a:srgbClr val="C0C0C0"/>
                </a:highlight>
                <a:latin typeface="Söhne"/>
              </a:rPr>
              <a:t>The Economic Impact on Coal Production</a:t>
            </a:r>
            <a:endParaRPr lang="en-IN" dirty="0">
              <a:highlight>
                <a:srgbClr val="C0C0C0"/>
              </a:highlight>
            </a:endParaRPr>
          </a:p>
        </p:txBody>
      </p:sp>
    </p:spTree>
    <p:extLst>
      <p:ext uri="{BB962C8B-B14F-4D97-AF65-F5344CB8AC3E}">
        <p14:creationId xmlns:p14="http://schemas.microsoft.com/office/powerpoint/2010/main" val="3792381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2483" y="1258"/>
            <a:ext cx="5849620" cy="3291204"/>
            <a:chOff x="-2483" y="1258"/>
            <a:chExt cx="5849620" cy="3291204"/>
          </a:xfrm>
        </p:grpSpPr>
        <p:sp>
          <p:nvSpPr>
            <p:cNvPr id="3" name="object 3"/>
            <p:cNvSpPr/>
            <p:nvPr/>
          </p:nvSpPr>
          <p:spPr>
            <a:xfrm>
              <a:off x="1512" y="1547230"/>
              <a:ext cx="1655445" cy="1741170"/>
            </a:xfrm>
            <a:custGeom>
              <a:avLst/>
              <a:gdLst/>
              <a:ahLst/>
              <a:cxnLst/>
              <a:rect l="l" t="t" r="r" b="b"/>
              <a:pathLst>
                <a:path w="1655445" h="1741170">
                  <a:moveTo>
                    <a:pt x="0" y="0"/>
                  </a:moveTo>
                  <a:lnTo>
                    <a:pt x="54148" y="11248"/>
                  </a:lnTo>
                  <a:lnTo>
                    <a:pt x="97413" y="23620"/>
                  </a:lnTo>
                  <a:lnTo>
                    <a:pt x="139282" y="38470"/>
                  </a:lnTo>
                  <a:lnTo>
                    <a:pt x="179812" y="55699"/>
                  </a:lnTo>
                  <a:lnTo>
                    <a:pt x="219059" y="75207"/>
                  </a:lnTo>
                  <a:lnTo>
                    <a:pt x="257077" y="96896"/>
                  </a:lnTo>
                  <a:lnTo>
                    <a:pt x="293924" y="120666"/>
                  </a:lnTo>
                  <a:lnTo>
                    <a:pt x="329654" y="146418"/>
                  </a:lnTo>
                  <a:lnTo>
                    <a:pt x="364324" y="174053"/>
                  </a:lnTo>
                  <a:lnTo>
                    <a:pt x="397989" y="203473"/>
                  </a:lnTo>
                  <a:lnTo>
                    <a:pt x="430705" y="234577"/>
                  </a:lnTo>
                  <a:lnTo>
                    <a:pt x="462528" y="267267"/>
                  </a:lnTo>
                  <a:lnTo>
                    <a:pt x="493514" y="301444"/>
                  </a:lnTo>
                  <a:lnTo>
                    <a:pt x="523719" y="337009"/>
                  </a:lnTo>
                  <a:lnTo>
                    <a:pt x="553198" y="373861"/>
                  </a:lnTo>
                  <a:lnTo>
                    <a:pt x="582007" y="411904"/>
                  </a:lnTo>
                  <a:lnTo>
                    <a:pt x="610202" y="451036"/>
                  </a:lnTo>
                  <a:lnTo>
                    <a:pt x="637840" y="491160"/>
                  </a:lnTo>
                  <a:lnTo>
                    <a:pt x="664974" y="532176"/>
                  </a:lnTo>
                  <a:lnTo>
                    <a:pt x="691663" y="573984"/>
                  </a:lnTo>
                  <a:lnTo>
                    <a:pt x="717961" y="616487"/>
                  </a:lnTo>
                  <a:lnTo>
                    <a:pt x="743923" y="659584"/>
                  </a:lnTo>
                  <a:lnTo>
                    <a:pt x="769607" y="703177"/>
                  </a:lnTo>
                  <a:lnTo>
                    <a:pt x="795068" y="747166"/>
                  </a:lnTo>
                  <a:lnTo>
                    <a:pt x="820361" y="791453"/>
                  </a:lnTo>
                  <a:lnTo>
                    <a:pt x="845542" y="835938"/>
                  </a:lnTo>
                  <a:lnTo>
                    <a:pt x="870668" y="880522"/>
                  </a:lnTo>
                  <a:lnTo>
                    <a:pt x="895793" y="925107"/>
                  </a:lnTo>
                  <a:lnTo>
                    <a:pt x="920975" y="969592"/>
                  </a:lnTo>
                  <a:lnTo>
                    <a:pt x="946268" y="1013879"/>
                  </a:lnTo>
                  <a:lnTo>
                    <a:pt x="971728" y="1057868"/>
                  </a:lnTo>
                  <a:lnTo>
                    <a:pt x="997412" y="1101461"/>
                  </a:lnTo>
                  <a:lnTo>
                    <a:pt x="1023374" y="1144558"/>
                  </a:lnTo>
                  <a:lnTo>
                    <a:pt x="1049672" y="1187061"/>
                  </a:lnTo>
                  <a:lnTo>
                    <a:pt x="1076360" y="1228870"/>
                  </a:lnTo>
                  <a:lnTo>
                    <a:pt x="1103495" y="1269885"/>
                  </a:lnTo>
                  <a:lnTo>
                    <a:pt x="1131132" y="1310009"/>
                  </a:lnTo>
                  <a:lnTo>
                    <a:pt x="1159327" y="1349142"/>
                  </a:lnTo>
                  <a:lnTo>
                    <a:pt x="1188137" y="1387184"/>
                  </a:lnTo>
                  <a:lnTo>
                    <a:pt x="1217616" y="1424037"/>
                  </a:lnTo>
                  <a:lnTo>
                    <a:pt x="1247820" y="1459602"/>
                  </a:lnTo>
                  <a:lnTo>
                    <a:pt x="1278806" y="1493779"/>
                  </a:lnTo>
                  <a:lnTo>
                    <a:pt x="1310629" y="1526469"/>
                  </a:lnTo>
                  <a:lnTo>
                    <a:pt x="1343345" y="1557573"/>
                  </a:lnTo>
                  <a:lnTo>
                    <a:pt x="1377010" y="1586993"/>
                  </a:lnTo>
                  <a:lnTo>
                    <a:pt x="1411680" y="1614628"/>
                  </a:lnTo>
                  <a:lnTo>
                    <a:pt x="1447410" y="1640381"/>
                  </a:lnTo>
                  <a:lnTo>
                    <a:pt x="1484257" y="1664151"/>
                  </a:lnTo>
                  <a:lnTo>
                    <a:pt x="1522275" y="1685840"/>
                  </a:lnTo>
                  <a:lnTo>
                    <a:pt x="1561522" y="1705348"/>
                  </a:lnTo>
                  <a:lnTo>
                    <a:pt x="1602052" y="1722577"/>
                  </a:lnTo>
                  <a:lnTo>
                    <a:pt x="1643921" y="1737427"/>
                  </a:lnTo>
                  <a:lnTo>
                    <a:pt x="1655420" y="1740715"/>
                  </a:lnTo>
                </a:path>
              </a:pathLst>
            </a:custGeom>
            <a:ln w="7990">
              <a:solidFill>
                <a:srgbClr val="322C2C"/>
              </a:solidFill>
            </a:ln>
          </p:spPr>
          <p:txBody>
            <a:bodyPr wrap="square" lIns="0" tIns="0" rIns="0" bIns="0" rtlCol="0"/>
            <a:lstStyle/>
            <a:p>
              <a:endParaRPr/>
            </a:p>
          </p:txBody>
        </p:sp>
        <p:pic>
          <p:nvPicPr>
            <p:cNvPr id="4" name="object 4"/>
            <p:cNvPicPr/>
            <p:nvPr/>
          </p:nvPicPr>
          <p:blipFill>
            <a:blip r:embed="rId2" cstate="print"/>
            <a:stretch>
              <a:fillRect/>
            </a:stretch>
          </p:blipFill>
          <p:spPr>
            <a:xfrm>
              <a:off x="1512" y="1258"/>
              <a:ext cx="2554792" cy="3284890"/>
            </a:xfrm>
            <a:prstGeom prst="rect">
              <a:avLst/>
            </a:prstGeom>
          </p:spPr>
        </p:pic>
        <p:sp>
          <p:nvSpPr>
            <p:cNvPr id="5" name="object 5"/>
            <p:cNvSpPr/>
            <p:nvPr/>
          </p:nvSpPr>
          <p:spPr>
            <a:xfrm>
              <a:off x="1511" y="175425"/>
              <a:ext cx="5845810" cy="2957195"/>
            </a:xfrm>
            <a:custGeom>
              <a:avLst/>
              <a:gdLst/>
              <a:ahLst/>
              <a:cxnLst/>
              <a:rect l="l" t="t" r="r" b="b"/>
              <a:pathLst>
                <a:path w="5845810" h="2957195">
                  <a:moveTo>
                    <a:pt x="5845213" y="2941739"/>
                  </a:moveTo>
                  <a:lnTo>
                    <a:pt x="0" y="2941739"/>
                  </a:lnTo>
                  <a:lnTo>
                    <a:pt x="0" y="2956966"/>
                  </a:lnTo>
                  <a:lnTo>
                    <a:pt x="5845213" y="2956966"/>
                  </a:lnTo>
                  <a:lnTo>
                    <a:pt x="5845213" y="2941739"/>
                  </a:lnTo>
                  <a:close/>
                </a:path>
                <a:path w="5845810" h="2957195">
                  <a:moveTo>
                    <a:pt x="5845213" y="0"/>
                  </a:moveTo>
                  <a:lnTo>
                    <a:pt x="0" y="0"/>
                  </a:lnTo>
                  <a:lnTo>
                    <a:pt x="0" y="15227"/>
                  </a:lnTo>
                  <a:lnTo>
                    <a:pt x="5845213" y="15227"/>
                  </a:lnTo>
                  <a:lnTo>
                    <a:pt x="5845213" y="0"/>
                  </a:lnTo>
                  <a:close/>
                </a:path>
              </a:pathLst>
            </a:custGeom>
            <a:solidFill>
              <a:srgbClr val="322C2C"/>
            </a:solidFill>
          </p:spPr>
          <p:txBody>
            <a:bodyPr wrap="square" lIns="0" tIns="0" rIns="0" bIns="0" rtlCol="0"/>
            <a:lstStyle/>
            <a:p>
              <a:endParaRPr/>
            </a:p>
          </p:txBody>
        </p:sp>
      </p:grpSp>
      <p:sp>
        <p:nvSpPr>
          <p:cNvPr id="6" name="object 6"/>
          <p:cNvSpPr txBox="1">
            <a:spLocks noGrp="1"/>
          </p:cNvSpPr>
          <p:nvPr>
            <p:ph type="title"/>
          </p:nvPr>
        </p:nvSpPr>
        <p:spPr>
          <a:xfrm>
            <a:off x="3063279" y="491111"/>
            <a:ext cx="2392680" cy="197485"/>
          </a:xfrm>
          <a:prstGeom prst="rect">
            <a:avLst/>
          </a:prstGeom>
        </p:spPr>
        <p:txBody>
          <a:bodyPr vert="horz" wrap="square" lIns="0" tIns="15875" rIns="0" bIns="0" rtlCol="0">
            <a:spAutoFit/>
          </a:bodyPr>
          <a:lstStyle/>
          <a:p>
            <a:pPr marL="12700">
              <a:lnSpc>
                <a:spcPct val="100000"/>
              </a:lnSpc>
              <a:spcBef>
                <a:spcPts val="125"/>
              </a:spcBef>
            </a:pPr>
            <a:r>
              <a:rPr sz="1100" spc="-10" dirty="0">
                <a:latin typeface="Cambria"/>
                <a:cs typeface="Cambria"/>
              </a:rPr>
              <a:t>Understanding</a:t>
            </a:r>
            <a:r>
              <a:rPr sz="1100" spc="-45" dirty="0">
                <a:latin typeface="Cambria"/>
                <a:cs typeface="Cambria"/>
              </a:rPr>
              <a:t> </a:t>
            </a:r>
            <a:r>
              <a:rPr sz="1100" spc="-5" dirty="0">
                <a:latin typeface="Cambria"/>
                <a:cs typeface="Cambria"/>
              </a:rPr>
              <a:t>Rainy</a:t>
            </a:r>
            <a:r>
              <a:rPr sz="1100" spc="-45" dirty="0">
                <a:latin typeface="Cambria"/>
                <a:cs typeface="Cambria"/>
              </a:rPr>
              <a:t> </a:t>
            </a:r>
            <a:r>
              <a:rPr sz="1100" spc="-10" dirty="0">
                <a:latin typeface="Cambria"/>
                <a:cs typeface="Cambria"/>
              </a:rPr>
              <a:t>Season</a:t>
            </a:r>
            <a:r>
              <a:rPr sz="1100" spc="-45" dirty="0">
                <a:latin typeface="Cambria"/>
                <a:cs typeface="Cambria"/>
              </a:rPr>
              <a:t> </a:t>
            </a:r>
            <a:r>
              <a:rPr sz="1100" dirty="0">
                <a:latin typeface="Cambria"/>
                <a:cs typeface="Cambria"/>
              </a:rPr>
              <a:t>Challenges</a:t>
            </a:r>
            <a:endParaRPr sz="1100">
              <a:latin typeface="Cambria"/>
              <a:cs typeface="Cambria"/>
            </a:endParaRPr>
          </a:p>
        </p:txBody>
      </p:sp>
      <p:sp>
        <p:nvSpPr>
          <p:cNvPr id="9" name="object 9"/>
          <p:cNvSpPr txBox="1"/>
          <p:nvPr/>
        </p:nvSpPr>
        <p:spPr>
          <a:xfrm>
            <a:off x="3155950" y="862763"/>
            <a:ext cx="2426335" cy="1372042"/>
          </a:xfrm>
          <a:prstGeom prst="rect">
            <a:avLst/>
          </a:prstGeom>
        </p:spPr>
        <p:txBody>
          <a:bodyPr vert="horz" wrap="square" lIns="0" tIns="10160" rIns="0" bIns="0" rtlCol="0">
            <a:spAutoFit/>
          </a:bodyPr>
          <a:lstStyle/>
          <a:p>
            <a:pPr marL="12700" marR="5080">
              <a:lnSpc>
                <a:spcPct val="104800"/>
              </a:lnSpc>
              <a:spcBef>
                <a:spcPts val="80"/>
              </a:spcBef>
            </a:pPr>
            <a:r>
              <a:rPr sz="850" spc="65" dirty="0">
                <a:solidFill>
                  <a:srgbClr val="322C2C"/>
                </a:solidFill>
                <a:latin typeface="Verdana"/>
                <a:cs typeface="Verdana"/>
              </a:rPr>
              <a:t>D</a:t>
            </a:r>
            <a:r>
              <a:rPr sz="850" spc="25" dirty="0">
                <a:solidFill>
                  <a:srgbClr val="322C2C"/>
                </a:solidFill>
                <a:latin typeface="Verdana"/>
                <a:cs typeface="Verdana"/>
              </a:rPr>
              <a:t>u</a:t>
            </a:r>
            <a:r>
              <a:rPr sz="850" spc="5" dirty="0">
                <a:solidFill>
                  <a:srgbClr val="322C2C"/>
                </a:solidFill>
                <a:latin typeface="Verdana"/>
                <a:cs typeface="Verdana"/>
              </a:rPr>
              <a:t>r</a:t>
            </a:r>
            <a:r>
              <a:rPr sz="850" spc="30" dirty="0">
                <a:solidFill>
                  <a:srgbClr val="322C2C"/>
                </a:solidFill>
                <a:latin typeface="Verdana"/>
                <a:cs typeface="Verdana"/>
              </a:rPr>
              <a:t>in</a:t>
            </a:r>
            <a:r>
              <a:rPr sz="850" spc="70" dirty="0">
                <a:solidFill>
                  <a:srgbClr val="322C2C"/>
                </a:solidFill>
                <a:latin typeface="Verdana"/>
                <a:cs typeface="Verdana"/>
              </a:rPr>
              <a:t>g</a:t>
            </a:r>
            <a:r>
              <a:rPr sz="850" spc="-70" dirty="0">
                <a:solidFill>
                  <a:srgbClr val="322C2C"/>
                </a:solidFill>
                <a:latin typeface="Verdana"/>
                <a:cs typeface="Verdana"/>
              </a:rPr>
              <a:t> </a:t>
            </a:r>
            <a:r>
              <a:rPr sz="850" spc="-20" dirty="0">
                <a:solidFill>
                  <a:srgbClr val="322C2C"/>
                </a:solidFill>
                <a:latin typeface="Verdana"/>
                <a:cs typeface="Verdana"/>
              </a:rPr>
              <a:t>r</a:t>
            </a:r>
            <a:r>
              <a:rPr sz="850" dirty="0">
                <a:solidFill>
                  <a:srgbClr val="322C2C"/>
                </a:solidFill>
                <a:latin typeface="Verdana"/>
                <a:cs typeface="Verdana"/>
              </a:rPr>
              <a:t>a</a:t>
            </a:r>
            <a:r>
              <a:rPr sz="850" spc="15" dirty="0">
                <a:solidFill>
                  <a:srgbClr val="322C2C"/>
                </a:solidFill>
                <a:latin typeface="Verdana"/>
                <a:cs typeface="Verdana"/>
              </a:rPr>
              <a:t>i</a:t>
            </a:r>
            <a:r>
              <a:rPr sz="850" spc="30" dirty="0">
                <a:solidFill>
                  <a:srgbClr val="322C2C"/>
                </a:solidFill>
                <a:latin typeface="Verdana"/>
                <a:cs typeface="Verdana"/>
              </a:rPr>
              <a:t>n</a:t>
            </a:r>
            <a:r>
              <a:rPr sz="850" spc="-30" dirty="0">
                <a:solidFill>
                  <a:srgbClr val="322C2C"/>
                </a:solidFill>
                <a:latin typeface="Verdana"/>
                <a:cs typeface="Verdana"/>
              </a:rPr>
              <a:t>y</a:t>
            </a:r>
            <a:r>
              <a:rPr sz="850" spc="-70" dirty="0">
                <a:solidFill>
                  <a:srgbClr val="322C2C"/>
                </a:solidFill>
                <a:latin typeface="Verdana"/>
                <a:cs typeface="Verdana"/>
              </a:rPr>
              <a:t> </a:t>
            </a:r>
            <a:r>
              <a:rPr sz="850" spc="5" dirty="0">
                <a:solidFill>
                  <a:srgbClr val="322C2C"/>
                </a:solidFill>
                <a:latin typeface="Verdana"/>
                <a:cs typeface="Verdana"/>
              </a:rPr>
              <a:t>s</a:t>
            </a:r>
            <a:r>
              <a:rPr sz="850" spc="-10" dirty="0">
                <a:solidFill>
                  <a:srgbClr val="322C2C"/>
                </a:solidFill>
                <a:latin typeface="Verdana"/>
                <a:cs typeface="Verdana"/>
              </a:rPr>
              <a:t>e</a:t>
            </a:r>
            <a:r>
              <a:rPr sz="850" dirty="0">
                <a:solidFill>
                  <a:srgbClr val="322C2C"/>
                </a:solidFill>
                <a:latin typeface="Verdana"/>
                <a:cs typeface="Verdana"/>
              </a:rPr>
              <a:t>a</a:t>
            </a:r>
            <a:r>
              <a:rPr sz="850" spc="-20" dirty="0">
                <a:solidFill>
                  <a:srgbClr val="322C2C"/>
                </a:solidFill>
                <a:latin typeface="Verdana"/>
                <a:cs typeface="Verdana"/>
              </a:rPr>
              <a:t>s</a:t>
            </a:r>
            <a:r>
              <a:rPr sz="850" spc="30" dirty="0">
                <a:solidFill>
                  <a:srgbClr val="322C2C"/>
                </a:solidFill>
                <a:latin typeface="Verdana"/>
                <a:cs typeface="Verdana"/>
              </a:rPr>
              <a:t>o</a:t>
            </a:r>
            <a:r>
              <a:rPr sz="850" spc="50" dirty="0">
                <a:solidFill>
                  <a:srgbClr val="322C2C"/>
                </a:solidFill>
                <a:latin typeface="Verdana"/>
                <a:cs typeface="Verdana"/>
              </a:rPr>
              <a:t>n</a:t>
            </a:r>
            <a:r>
              <a:rPr sz="850" spc="-20" dirty="0">
                <a:solidFill>
                  <a:srgbClr val="322C2C"/>
                </a:solidFill>
                <a:latin typeface="Verdana"/>
                <a:cs typeface="Verdana"/>
              </a:rPr>
              <a:t>s</a:t>
            </a:r>
            <a:r>
              <a:rPr sz="850" spc="-125" dirty="0">
                <a:solidFill>
                  <a:srgbClr val="322C2C"/>
                </a:solidFill>
                <a:latin typeface="Verdana"/>
                <a:cs typeface="Verdana"/>
              </a:rPr>
              <a:t>,</a:t>
            </a:r>
            <a:r>
              <a:rPr sz="850" spc="-70" dirty="0">
                <a:solidFill>
                  <a:srgbClr val="322C2C"/>
                </a:solidFill>
                <a:latin typeface="Verdana"/>
                <a:cs typeface="Verdana"/>
              </a:rPr>
              <a:t> </a:t>
            </a:r>
            <a:r>
              <a:rPr sz="850" spc="55" dirty="0">
                <a:solidFill>
                  <a:srgbClr val="322C2C"/>
                </a:solidFill>
                <a:latin typeface="Verdana"/>
                <a:cs typeface="Verdana"/>
              </a:rPr>
              <a:t>h</a:t>
            </a:r>
            <a:r>
              <a:rPr sz="850" spc="10" dirty="0">
                <a:solidFill>
                  <a:srgbClr val="322C2C"/>
                </a:solidFill>
                <a:latin typeface="Verdana"/>
                <a:cs typeface="Verdana"/>
              </a:rPr>
              <a:t>e</a:t>
            </a:r>
            <a:r>
              <a:rPr sz="850" spc="-5" dirty="0">
                <a:solidFill>
                  <a:srgbClr val="322C2C"/>
                </a:solidFill>
                <a:latin typeface="Verdana"/>
                <a:cs typeface="Verdana"/>
              </a:rPr>
              <a:t>a</a:t>
            </a:r>
            <a:r>
              <a:rPr sz="850" spc="-35" dirty="0">
                <a:solidFill>
                  <a:srgbClr val="322C2C"/>
                </a:solidFill>
                <a:latin typeface="Verdana"/>
                <a:cs typeface="Verdana"/>
              </a:rPr>
              <a:t>v</a:t>
            </a:r>
            <a:r>
              <a:rPr sz="850" spc="-30" dirty="0">
                <a:solidFill>
                  <a:srgbClr val="322C2C"/>
                </a:solidFill>
                <a:latin typeface="Verdana"/>
                <a:cs typeface="Verdana"/>
              </a:rPr>
              <a:t>y</a:t>
            </a:r>
            <a:r>
              <a:rPr sz="850" spc="-70" dirty="0">
                <a:solidFill>
                  <a:srgbClr val="322C2C"/>
                </a:solidFill>
                <a:latin typeface="Verdana"/>
                <a:cs typeface="Verdana"/>
              </a:rPr>
              <a:t> </a:t>
            </a:r>
            <a:r>
              <a:rPr sz="850" spc="100" dirty="0">
                <a:solidFill>
                  <a:srgbClr val="322C2C"/>
                </a:solidFill>
                <a:latin typeface="Verdana"/>
                <a:cs typeface="Verdana"/>
              </a:rPr>
              <a:t>m</a:t>
            </a:r>
            <a:r>
              <a:rPr sz="850" spc="5" dirty="0">
                <a:solidFill>
                  <a:srgbClr val="322C2C"/>
                </a:solidFill>
                <a:latin typeface="Verdana"/>
                <a:cs typeface="Verdana"/>
              </a:rPr>
              <a:t>a</a:t>
            </a:r>
            <a:r>
              <a:rPr sz="850" spc="40" dirty="0">
                <a:solidFill>
                  <a:srgbClr val="322C2C"/>
                </a:solidFill>
                <a:latin typeface="Verdana"/>
                <a:cs typeface="Verdana"/>
              </a:rPr>
              <a:t>c</a:t>
            </a:r>
            <a:r>
              <a:rPr sz="850" spc="50" dirty="0">
                <a:solidFill>
                  <a:srgbClr val="322C2C"/>
                </a:solidFill>
                <a:latin typeface="Verdana"/>
                <a:cs typeface="Verdana"/>
              </a:rPr>
              <a:t>h</a:t>
            </a:r>
            <a:r>
              <a:rPr sz="850" spc="-5" dirty="0">
                <a:solidFill>
                  <a:srgbClr val="322C2C"/>
                </a:solidFill>
                <a:latin typeface="Verdana"/>
                <a:cs typeface="Verdana"/>
              </a:rPr>
              <a:t>i</a:t>
            </a:r>
            <a:r>
              <a:rPr sz="850" spc="55" dirty="0">
                <a:solidFill>
                  <a:srgbClr val="322C2C"/>
                </a:solidFill>
                <a:latin typeface="Verdana"/>
                <a:cs typeface="Verdana"/>
              </a:rPr>
              <a:t>n</a:t>
            </a:r>
            <a:r>
              <a:rPr sz="850" spc="20" dirty="0">
                <a:solidFill>
                  <a:srgbClr val="322C2C"/>
                </a:solidFill>
                <a:latin typeface="Verdana"/>
                <a:cs typeface="Verdana"/>
              </a:rPr>
              <a:t>e</a:t>
            </a:r>
            <a:r>
              <a:rPr sz="850" dirty="0">
                <a:solidFill>
                  <a:srgbClr val="322C2C"/>
                </a:solidFill>
                <a:latin typeface="Verdana"/>
                <a:cs typeface="Verdana"/>
              </a:rPr>
              <a:t>r</a:t>
            </a:r>
            <a:r>
              <a:rPr sz="850" spc="-20" dirty="0">
                <a:solidFill>
                  <a:srgbClr val="322C2C"/>
                </a:solidFill>
                <a:latin typeface="Verdana"/>
                <a:cs typeface="Verdana"/>
              </a:rPr>
              <a:t>y  </a:t>
            </a:r>
            <a:r>
              <a:rPr sz="850" spc="10" dirty="0">
                <a:solidFill>
                  <a:srgbClr val="322C2C"/>
                </a:solidFill>
                <a:latin typeface="Verdana"/>
                <a:cs typeface="Verdana"/>
              </a:rPr>
              <a:t>faces </a:t>
            </a:r>
            <a:r>
              <a:rPr sz="850" spc="15" dirty="0">
                <a:solidFill>
                  <a:srgbClr val="322C2C"/>
                </a:solidFill>
                <a:latin typeface="Verdana"/>
                <a:cs typeface="Verdana"/>
              </a:rPr>
              <a:t>increased </a:t>
            </a:r>
            <a:r>
              <a:rPr sz="850" spc="-10" dirty="0">
                <a:solidFill>
                  <a:srgbClr val="322C2C"/>
                </a:solidFill>
                <a:latin typeface="Verdana"/>
                <a:cs typeface="Verdana"/>
              </a:rPr>
              <a:t>risks </a:t>
            </a:r>
            <a:r>
              <a:rPr sz="850" spc="15" dirty="0">
                <a:solidFill>
                  <a:srgbClr val="322C2C"/>
                </a:solidFill>
                <a:latin typeface="Verdana"/>
                <a:cs typeface="Verdana"/>
              </a:rPr>
              <a:t>of </a:t>
            </a:r>
            <a:r>
              <a:rPr sz="850" b="1" spc="10" dirty="0">
                <a:latin typeface="Verdana"/>
                <a:cs typeface="Verdana"/>
              </a:rPr>
              <a:t>slipping</a:t>
            </a:r>
            <a:r>
              <a:rPr sz="850" b="1" spc="10" dirty="0">
                <a:solidFill>
                  <a:srgbClr val="322C2C"/>
                </a:solidFill>
                <a:latin typeface="Verdana"/>
                <a:cs typeface="Verdana"/>
              </a:rPr>
              <a:t>, </a:t>
            </a:r>
            <a:r>
              <a:rPr sz="850" b="1" dirty="0">
                <a:latin typeface="Verdana"/>
                <a:cs typeface="Verdana"/>
              </a:rPr>
              <a:t>stalling</a:t>
            </a:r>
            <a:r>
              <a:rPr sz="850" b="1" dirty="0">
                <a:solidFill>
                  <a:srgbClr val="322C2C"/>
                </a:solidFill>
                <a:latin typeface="Verdana"/>
                <a:cs typeface="Verdana"/>
              </a:rPr>
              <a:t>, </a:t>
            </a:r>
            <a:r>
              <a:rPr sz="850" b="1" spc="5" dirty="0">
                <a:solidFill>
                  <a:srgbClr val="322C2C"/>
                </a:solidFill>
                <a:latin typeface="Verdana"/>
                <a:cs typeface="Verdana"/>
              </a:rPr>
              <a:t> </a:t>
            </a:r>
            <a:r>
              <a:rPr sz="850" b="1" dirty="0">
                <a:solidFill>
                  <a:srgbClr val="322C2C"/>
                </a:solidFill>
                <a:latin typeface="Verdana"/>
                <a:cs typeface="Verdana"/>
              </a:rPr>
              <a:t>a</a:t>
            </a:r>
            <a:r>
              <a:rPr sz="850" b="1" spc="55" dirty="0">
                <a:solidFill>
                  <a:srgbClr val="322C2C"/>
                </a:solidFill>
                <a:latin typeface="Verdana"/>
                <a:cs typeface="Verdana"/>
              </a:rPr>
              <a:t>n</a:t>
            </a:r>
            <a:r>
              <a:rPr sz="850" b="1" spc="65" dirty="0">
                <a:solidFill>
                  <a:srgbClr val="322C2C"/>
                </a:solidFill>
                <a:latin typeface="Verdana"/>
                <a:cs typeface="Verdana"/>
              </a:rPr>
              <a:t>d</a:t>
            </a:r>
            <a:r>
              <a:rPr sz="850" b="1" spc="-70" dirty="0">
                <a:solidFill>
                  <a:srgbClr val="322C2C"/>
                </a:solidFill>
                <a:latin typeface="Verdana"/>
                <a:cs typeface="Verdana"/>
              </a:rPr>
              <a:t> </a:t>
            </a:r>
            <a:r>
              <a:rPr sz="850" b="1" spc="40" dirty="0">
                <a:latin typeface="Verdana"/>
                <a:cs typeface="Verdana"/>
              </a:rPr>
              <a:t>c</a:t>
            </a:r>
            <a:r>
              <a:rPr sz="850" b="1" spc="30" dirty="0">
                <a:latin typeface="Verdana"/>
                <a:cs typeface="Verdana"/>
              </a:rPr>
              <a:t>o</a:t>
            </a:r>
            <a:r>
              <a:rPr sz="850" b="1" spc="-20" dirty="0">
                <a:latin typeface="Verdana"/>
                <a:cs typeface="Verdana"/>
              </a:rPr>
              <a:t>r</a:t>
            </a:r>
            <a:r>
              <a:rPr sz="850" b="1" spc="-25" dirty="0">
                <a:latin typeface="Verdana"/>
                <a:cs typeface="Verdana"/>
              </a:rPr>
              <a:t>r</a:t>
            </a:r>
            <a:r>
              <a:rPr sz="850" b="1" spc="30" dirty="0">
                <a:latin typeface="Verdana"/>
                <a:cs typeface="Verdana"/>
              </a:rPr>
              <a:t>o</a:t>
            </a:r>
            <a:r>
              <a:rPr sz="850" b="1" spc="-10" dirty="0">
                <a:latin typeface="Verdana"/>
                <a:cs typeface="Verdana"/>
              </a:rPr>
              <a:t>si</a:t>
            </a:r>
            <a:r>
              <a:rPr sz="850" b="1" spc="45" dirty="0">
                <a:latin typeface="Verdana"/>
                <a:cs typeface="Verdana"/>
              </a:rPr>
              <a:t>on</a:t>
            </a:r>
            <a:r>
              <a:rPr sz="850" spc="-125" dirty="0">
                <a:solidFill>
                  <a:srgbClr val="322C2C"/>
                </a:solidFill>
                <a:latin typeface="Verdana"/>
                <a:cs typeface="Verdana"/>
              </a:rPr>
              <a:t>.</a:t>
            </a:r>
            <a:r>
              <a:rPr sz="850" spc="-70" dirty="0">
                <a:solidFill>
                  <a:srgbClr val="322C2C"/>
                </a:solidFill>
                <a:latin typeface="Verdana"/>
                <a:cs typeface="Verdana"/>
              </a:rPr>
              <a:t> </a:t>
            </a:r>
            <a:r>
              <a:rPr sz="850" spc="-25" dirty="0">
                <a:solidFill>
                  <a:srgbClr val="322C2C"/>
                </a:solidFill>
                <a:latin typeface="Verdana"/>
                <a:cs typeface="Verdana"/>
              </a:rPr>
              <a:t>T</a:t>
            </a:r>
            <a:r>
              <a:rPr sz="850" spc="55" dirty="0">
                <a:solidFill>
                  <a:srgbClr val="322C2C"/>
                </a:solidFill>
                <a:latin typeface="Verdana"/>
                <a:cs typeface="Verdana"/>
              </a:rPr>
              <a:t>h</a:t>
            </a:r>
            <a:r>
              <a:rPr sz="850" spc="25" dirty="0">
                <a:solidFill>
                  <a:srgbClr val="322C2C"/>
                </a:solidFill>
                <a:latin typeface="Verdana"/>
                <a:cs typeface="Verdana"/>
              </a:rPr>
              <a:t>e</a:t>
            </a:r>
            <a:r>
              <a:rPr sz="850" spc="-70" dirty="0">
                <a:solidFill>
                  <a:srgbClr val="322C2C"/>
                </a:solidFill>
                <a:latin typeface="Verdana"/>
                <a:cs typeface="Verdana"/>
              </a:rPr>
              <a:t> </a:t>
            </a:r>
            <a:r>
              <a:rPr sz="850" spc="10" dirty="0">
                <a:solidFill>
                  <a:srgbClr val="322C2C"/>
                </a:solidFill>
                <a:latin typeface="Verdana"/>
                <a:cs typeface="Verdana"/>
              </a:rPr>
              <a:t>e</a:t>
            </a:r>
            <a:r>
              <a:rPr sz="850" spc="-55" dirty="0">
                <a:solidFill>
                  <a:srgbClr val="322C2C"/>
                </a:solidFill>
                <a:latin typeface="Verdana"/>
                <a:cs typeface="Verdana"/>
              </a:rPr>
              <a:t>x</a:t>
            </a:r>
            <a:r>
              <a:rPr sz="850" spc="40" dirty="0">
                <a:solidFill>
                  <a:srgbClr val="322C2C"/>
                </a:solidFill>
                <a:latin typeface="Verdana"/>
                <a:cs typeface="Verdana"/>
              </a:rPr>
              <a:t>c</a:t>
            </a:r>
            <a:r>
              <a:rPr sz="850" spc="20" dirty="0">
                <a:solidFill>
                  <a:srgbClr val="322C2C"/>
                </a:solidFill>
                <a:latin typeface="Verdana"/>
                <a:cs typeface="Verdana"/>
              </a:rPr>
              <a:t>e</a:t>
            </a:r>
            <a:r>
              <a:rPr sz="850" spc="-20" dirty="0">
                <a:solidFill>
                  <a:srgbClr val="322C2C"/>
                </a:solidFill>
                <a:latin typeface="Verdana"/>
                <a:cs typeface="Verdana"/>
              </a:rPr>
              <a:t>ss</a:t>
            </a:r>
            <a:r>
              <a:rPr sz="850" spc="-10" dirty="0">
                <a:solidFill>
                  <a:srgbClr val="322C2C"/>
                </a:solidFill>
                <a:latin typeface="Verdana"/>
                <a:cs typeface="Verdana"/>
              </a:rPr>
              <a:t>i</a:t>
            </a:r>
            <a:r>
              <a:rPr sz="850" spc="-30" dirty="0">
                <a:solidFill>
                  <a:srgbClr val="322C2C"/>
                </a:solidFill>
                <a:latin typeface="Verdana"/>
                <a:cs typeface="Verdana"/>
              </a:rPr>
              <a:t>v</a:t>
            </a:r>
            <a:r>
              <a:rPr sz="850" spc="25" dirty="0">
                <a:solidFill>
                  <a:srgbClr val="322C2C"/>
                </a:solidFill>
                <a:latin typeface="Verdana"/>
                <a:cs typeface="Verdana"/>
              </a:rPr>
              <a:t>e</a:t>
            </a:r>
            <a:r>
              <a:rPr sz="850" spc="-70" dirty="0">
                <a:solidFill>
                  <a:srgbClr val="322C2C"/>
                </a:solidFill>
                <a:latin typeface="Verdana"/>
                <a:cs typeface="Verdana"/>
              </a:rPr>
              <a:t> </a:t>
            </a:r>
            <a:r>
              <a:rPr sz="850" spc="105" dirty="0">
                <a:solidFill>
                  <a:srgbClr val="322C2C"/>
                </a:solidFill>
                <a:latin typeface="Verdana"/>
                <a:cs typeface="Verdana"/>
              </a:rPr>
              <a:t>m</a:t>
            </a:r>
            <a:r>
              <a:rPr sz="850" spc="30" dirty="0">
                <a:solidFill>
                  <a:srgbClr val="322C2C"/>
                </a:solidFill>
                <a:latin typeface="Verdana"/>
                <a:cs typeface="Verdana"/>
              </a:rPr>
              <a:t>o</a:t>
            </a:r>
            <a:r>
              <a:rPr sz="850" spc="-5" dirty="0">
                <a:solidFill>
                  <a:srgbClr val="322C2C"/>
                </a:solidFill>
                <a:latin typeface="Verdana"/>
                <a:cs typeface="Verdana"/>
              </a:rPr>
              <a:t>i</a:t>
            </a:r>
            <a:r>
              <a:rPr sz="850" spc="-15" dirty="0">
                <a:solidFill>
                  <a:srgbClr val="322C2C"/>
                </a:solidFill>
                <a:latin typeface="Verdana"/>
                <a:cs typeface="Verdana"/>
              </a:rPr>
              <a:t>s</a:t>
            </a:r>
            <a:r>
              <a:rPr sz="850" spc="15" dirty="0">
                <a:solidFill>
                  <a:srgbClr val="322C2C"/>
                </a:solidFill>
                <a:latin typeface="Verdana"/>
                <a:cs typeface="Verdana"/>
              </a:rPr>
              <a:t>t</a:t>
            </a:r>
            <a:r>
              <a:rPr sz="850" spc="25" dirty="0">
                <a:solidFill>
                  <a:srgbClr val="322C2C"/>
                </a:solidFill>
                <a:latin typeface="Verdana"/>
                <a:cs typeface="Verdana"/>
              </a:rPr>
              <a:t>u</a:t>
            </a:r>
            <a:r>
              <a:rPr sz="850" dirty="0">
                <a:solidFill>
                  <a:srgbClr val="322C2C"/>
                </a:solidFill>
                <a:latin typeface="Verdana"/>
                <a:cs typeface="Verdana"/>
              </a:rPr>
              <a:t>r</a:t>
            </a:r>
            <a:r>
              <a:rPr sz="850" spc="25" dirty="0">
                <a:solidFill>
                  <a:srgbClr val="322C2C"/>
                </a:solidFill>
                <a:latin typeface="Verdana"/>
                <a:cs typeface="Verdana"/>
              </a:rPr>
              <a:t>e</a:t>
            </a:r>
            <a:r>
              <a:rPr sz="850" spc="-70" dirty="0">
                <a:solidFill>
                  <a:srgbClr val="322C2C"/>
                </a:solidFill>
                <a:latin typeface="Verdana"/>
                <a:cs typeface="Verdana"/>
              </a:rPr>
              <a:t> </a:t>
            </a:r>
            <a:r>
              <a:rPr sz="850" spc="45" dirty="0">
                <a:solidFill>
                  <a:srgbClr val="322C2C"/>
                </a:solidFill>
                <a:latin typeface="Verdana"/>
                <a:cs typeface="Verdana"/>
              </a:rPr>
              <a:t>c</a:t>
            </a:r>
            <a:r>
              <a:rPr sz="850" dirty="0">
                <a:solidFill>
                  <a:srgbClr val="322C2C"/>
                </a:solidFill>
                <a:latin typeface="Verdana"/>
                <a:cs typeface="Verdana"/>
              </a:rPr>
              <a:t>a</a:t>
            </a:r>
            <a:r>
              <a:rPr sz="850" spc="40" dirty="0">
                <a:solidFill>
                  <a:srgbClr val="322C2C"/>
                </a:solidFill>
                <a:latin typeface="Verdana"/>
                <a:cs typeface="Verdana"/>
              </a:rPr>
              <a:t>n  </a:t>
            </a:r>
            <a:r>
              <a:rPr sz="850" spc="20" dirty="0">
                <a:solidFill>
                  <a:srgbClr val="322C2C"/>
                </a:solidFill>
                <a:latin typeface="Verdana"/>
                <a:cs typeface="Verdana"/>
              </a:rPr>
              <a:t>lead</a:t>
            </a:r>
            <a:r>
              <a:rPr sz="850" spc="-65" dirty="0">
                <a:solidFill>
                  <a:srgbClr val="322C2C"/>
                </a:solidFill>
                <a:latin typeface="Verdana"/>
                <a:cs typeface="Verdana"/>
              </a:rPr>
              <a:t> </a:t>
            </a:r>
            <a:r>
              <a:rPr sz="850" spc="15" dirty="0">
                <a:solidFill>
                  <a:srgbClr val="322C2C"/>
                </a:solidFill>
                <a:latin typeface="Verdana"/>
                <a:cs typeface="Verdana"/>
              </a:rPr>
              <a:t>to</a:t>
            </a:r>
            <a:r>
              <a:rPr sz="850" spc="-60" dirty="0">
                <a:solidFill>
                  <a:srgbClr val="322C2C"/>
                </a:solidFill>
                <a:latin typeface="Verdana"/>
                <a:cs typeface="Verdana"/>
              </a:rPr>
              <a:t> </a:t>
            </a:r>
            <a:r>
              <a:rPr sz="850" b="1" spc="30" dirty="0">
                <a:solidFill>
                  <a:srgbClr val="322C2C"/>
                </a:solidFill>
                <a:latin typeface="Verdana"/>
                <a:cs typeface="Verdana"/>
              </a:rPr>
              <a:t>reduced</a:t>
            </a:r>
            <a:r>
              <a:rPr sz="850" b="1" spc="-60" dirty="0">
                <a:solidFill>
                  <a:srgbClr val="322C2C"/>
                </a:solidFill>
                <a:latin typeface="Verdana"/>
                <a:cs typeface="Verdana"/>
              </a:rPr>
              <a:t> </a:t>
            </a:r>
            <a:r>
              <a:rPr sz="850" b="1" spc="15" dirty="0">
                <a:solidFill>
                  <a:srgbClr val="322C2C"/>
                </a:solidFill>
                <a:latin typeface="Verdana"/>
                <a:cs typeface="Verdana"/>
              </a:rPr>
              <a:t>productivity</a:t>
            </a:r>
            <a:r>
              <a:rPr sz="850" b="1" spc="-60" dirty="0">
                <a:solidFill>
                  <a:srgbClr val="322C2C"/>
                </a:solidFill>
                <a:latin typeface="Verdana"/>
                <a:cs typeface="Verdana"/>
              </a:rPr>
              <a:t> </a:t>
            </a:r>
            <a:r>
              <a:rPr sz="850" b="1" spc="40" dirty="0">
                <a:solidFill>
                  <a:srgbClr val="322C2C"/>
                </a:solidFill>
                <a:latin typeface="Verdana"/>
                <a:cs typeface="Verdana"/>
              </a:rPr>
              <a:t>and</a:t>
            </a:r>
            <a:r>
              <a:rPr sz="850" b="1" spc="-60" dirty="0">
                <a:solidFill>
                  <a:srgbClr val="322C2C"/>
                </a:solidFill>
                <a:latin typeface="Verdana"/>
                <a:cs typeface="Verdana"/>
              </a:rPr>
              <a:t> </a:t>
            </a:r>
            <a:r>
              <a:rPr sz="850" b="1" spc="15" dirty="0">
                <a:solidFill>
                  <a:srgbClr val="322C2C"/>
                </a:solidFill>
                <a:latin typeface="Verdana"/>
                <a:cs typeface="Verdana"/>
              </a:rPr>
              <a:t>increased </a:t>
            </a:r>
            <a:r>
              <a:rPr sz="850" b="1" spc="-285" dirty="0">
                <a:solidFill>
                  <a:srgbClr val="322C2C"/>
                </a:solidFill>
                <a:latin typeface="Verdana"/>
                <a:cs typeface="Verdana"/>
              </a:rPr>
              <a:t> </a:t>
            </a:r>
            <a:r>
              <a:rPr sz="850" b="1" spc="100" dirty="0">
                <a:solidFill>
                  <a:srgbClr val="322C2C"/>
                </a:solidFill>
                <a:latin typeface="Verdana"/>
                <a:cs typeface="Verdana"/>
              </a:rPr>
              <a:t>m</a:t>
            </a:r>
            <a:r>
              <a:rPr sz="850" b="1" dirty="0">
                <a:solidFill>
                  <a:srgbClr val="322C2C"/>
                </a:solidFill>
                <a:latin typeface="Verdana"/>
                <a:cs typeface="Verdana"/>
              </a:rPr>
              <a:t>a</a:t>
            </a:r>
            <a:r>
              <a:rPr sz="850" b="1" spc="-5" dirty="0">
                <a:solidFill>
                  <a:srgbClr val="322C2C"/>
                </a:solidFill>
                <a:latin typeface="Verdana"/>
                <a:cs typeface="Verdana"/>
              </a:rPr>
              <a:t>i</a:t>
            </a:r>
            <a:r>
              <a:rPr sz="850" b="1" spc="50" dirty="0">
                <a:solidFill>
                  <a:srgbClr val="322C2C"/>
                </a:solidFill>
                <a:latin typeface="Verdana"/>
                <a:cs typeface="Verdana"/>
              </a:rPr>
              <a:t>n</a:t>
            </a:r>
            <a:r>
              <a:rPr sz="850" b="1" dirty="0">
                <a:solidFill>
                  <a:srgbClr val="322C2C"/>
                </a:solidFill>
                <a:latin typeface="Verdana"/>
                <a:cs typeface="Verdana"/>
              </a:rPr>
              <a:t>t</a:t>
            </a:r>
            <a:r>
              <a:rPr sz="850" b="1" spc="20" dirty="0">
                <a:solidFill>
                  <a:srgbClr val="322C2C"/>
                </a:solidFill>
                <a:latin typeface="Verdana"/>
                <a:cs typeface="Verdana"/>
              </a:rPr>
              <a:t>e</a:t>
            </a:r>
            <a:r>
              <a:rPr sz="850" b="1" spc="50" dirty="0">
                <a:solidFill>
                  <a:srgbClr val="322C2C"/>
                </a:solidFill>
                <a:latin typeface="Verdana"/>
                <a:cs typeface="Verdana"/>
              </a:rPr>
              <a:t>n</a:t>
            </a:r>
            <a:r>
              <a:rPr sz="850" b="1" dirty="0">
                <a:solidFill>
                  <a:srgbClr val="322C2C"/>
                </a:solidFill>
                <a:latin typeface="Verdana"/>
                <a:cs typeface="Verdana"/>
              </a:rPr>
              <a:t>a</a:t>
            </a:r>
            <a:r>
              <a:rPr sz="850" b="1" spc="55" dirty="0">
                <a:solidFill>
                  <a:srgbClr val="322C2C"/>
                </a:solidFill>
                <a:latin typeface="Verdana"/>
                <a:cs typeface="Verdana"/>
              </a:rPr>
              <a:t>n</a:t>
            </a:r>
            <a:r>
              <a:rPr sz="850" b="1" spc="40" dirty="0">
                <a:solidFill>
                  <a:srgbClr val="322C2C"/>
                </a:solidFill>
                <a:latin typeface="Verdana"/>
                <a:cs typeface="Verdana"/>
              </a:rPr>
              <a:t>c</a:t>
            </a:r>
            <a:r>
              <a:rPr sz="850" b="1" spc="25" dirty="0">
                <a:solidFill>
                  <a:srgbClr val="322C2C"/>
                </a:solidFill>
                <a:latin typeface="Verdana"/>
                <a:cs typeface="Verdana"/>
              </a:rPr>
              <a:t>e</a:t>
            </a:r>
            <a:r>
              <a:rPr sz="850" b="1" spc="-70" dirty="0">
                <a:solidFill>
                  <a:srgbClr val="322C2C"/>
                </a:solidFill>
                <a:latin typeface="Verdana"/>
                <a:cs typeface="Verdana"/>
              </a:rPr>
              <a:t> </a:t>
            </a:r>
            <a:r>
              <a:rPr sz="850" b="1" spc="40" dirty="0">
                <a:solidFill>
                  <a:srgbClr val="322C2C"/>
                </a:solidFill>
                <a:latin typeface="Verdana"/>
                <a:cs typeface="Verdana"/>
              </a:rPr>
              <a:t>c</a:t>
            </a:r>
            <a:r>
              <a:rPr sz="850" b="1" spc="10" dirty="0">
                <a:solidFill>
                  <a:srgbClr val="322C2C"/>
                </a:solidFill>
                <a:latin typeface="Verdana"/>
                <a:cs typeface="Verdana"/>
              </a:rPr>
              <a:t>o</a:t>
            </a:r>
            <a:r>
              <a:rPr sz="850" b="1" spc="5" dirty="0">
                <a:solidFill>
                  <a:srgbClr val="322C2C"/>
                </a:solidFill>
                <a:latin typeface="Verdana"/>
                <a:cs typeface="Verdana"/>
              </a:rPr>
              <a:t>s</a:t>
            </a:r>
            <a:r>
              <a:rPr sz="850" b="1" spc="15" dirty="0">
                <a:solidFill>
                  <a:srgbClr val="322C2C"/>
                </a:solidFill>
                <a:latin typeface="Verdana"/>
                <a:cs typeface="Verdana"/>
              </a:rPr>
              <a:t>t</a:t>
            </a:r>
            <a:r>
              <a:rPr sz="850" b="1" spc="-20" dirty="0">
                <a:solidFill>
                  <a:srgbClr val="322C2C"/>
                </a:solidFill>
                <a:latin typeface="Verdana"/>
                <a:cs typeface="Verdana"/>
              </a:rPr>
              <a:t>s</a:t>
            </a:r>
            <a:r>
              <a:rPr sz="850" spc="-125" dirty="0">
                <a:solidFill>
                  <a:srgbClr val="322C2C"/>
                </a:solidFill>
                <a:latin typeface="Verdana"/>
                <a:cs typeface="Verdana"/>
              </a:rPr>
              <a:t>.</a:t>
            </a:r>
            <a:r>
              <a:rPr sz="850" spc="-70" dirty="0">
                <a:solidFill>
                  <a:srgbClr val="322C2C"/>
                </a:solidFill>
                <a:latin typeface="Verdana"/>
                <a:cs typeface="Verdana"/>
              </a:rPr>
              <a:t> </a:t>
            </a:r>
            <a:r>
              <a:rPr sz="850" spc="-100" dirty="0">
                <a:solidFill>
                  <a:srgbClr val="322C2C"/>
                </a:solidFill>
                <a:latin typeface="Verdana"/>
                <a:cs typeface="Verdana"/>
              </a:rPr>
              <a:t>I</a:t>
            </a:r>
            <a:r>
              <a:rPr sz="850" spc="20" dirty="0">
                <a:solidFill>
                  <a:srgbClr val="322C2C"/>
                </a:solidFill>
                <a:latin typeface="Verdana"/>
                <a:cs typeface="Verdana"/>
              </a:rPr>
              <a:t>t</a:t>
            </a:r>
            <a:r>
              <a:rPr sz="850" spc="-70" dirty="0">
                <a:solidFill>
                  <a:srgbClr val="322C2C"/>
                </a:solidFill>
                <a:latin typeface="Verdana"/>
                <a:cs typeface="Verdana"/>
              </a:rPr>
              <a:t> </a:t>
            </a:r>
            <a:r>
              <a:rPr sz="850" spc="-5" dirty="0">
                <a:solidFill>
                  <a:srgbClr val="322C2C"/>
                </a:solidFill>
                <a:latin typeface="Verdana"/>
                <a:cs typeface="Verdana"/>
              </a:rPr>
              <a:t>i</a:t>
            </a:r>
            <a:r>
              <a:rPr sz="850" spc="-15" dirty="0">
                <a:solidFill>
                  <a:srgbClr val="322C2C"/>
                </a:solidFill>
                <a:latin typeface="Verdana"/>
                <a:cs typeface="Verdana"/>
              </a:rPr>
              <a:t>s</a:t>
            </a:r>
            <a:r>
              <a:rPr sz="850" spc="-70" dirty="0">
                <a:solidFill>
                  <a:srgbClr val="322C2C"/>
                </a:solidFill>
                <a:latin typeface="Verdana"/>
                <a:cs typeface="Verdana"/>
              </a:rPr>
              <a:t> </a:t>
            </a:r>
            <a:r>
              <a:rPr sz="850" spc="20" dirty="0">
                <a:solidFill>
                  <a:srgbClr val="322C2C"/>
                </a:solidFill>
                <a:latin typeface="Verdana"/>
                <a:cs typeface="Verdana"/>
              </a:rPr>
              <a:t>c</a:t>
            </a:r>
            <a:r>
              <a:rPr sz="850" spc="10" dirty="0">
                <a:solidFill>
                  <a:srgbClr val="322C2C"/>
                </a:solidFill>
                <a:latin typeface="Verdana"/>
                <a:cs typeface="Verdana"/>
              </a:rPr>
              <a:t>r</a:t>
            </a:r>
            <a:r>
              <a:rPr sz="850" spc="55" dirty="0">
                <a:solidFill>
                  <a:srgbClr val="322C2C"/>
                </a:solidFill>
                <a:latin typeface="Verdana"/>
                <a:cs typeface="Verdana"/>
              </a:rPr>
              <a:t>u</a:t>
            </a:r>
            <a:r>
              <a:rPr sz="850" spc="40" dirty="0">
                <a:solidFill>
                  <a:srgbClr val="322C2C"/>
                </a:solidFill>
                <a:latin typeface="Verdana"/>
                <a:cs typeface="Verdana"/>
              </a:rPr>
              <a:t>c</a:t>
            </a:r>
            <a:r>
              <a:rPr sz="850" spc="-5" dirty="0">
                <a:solidFill>
                  <a:srgbClr val="322C2C"/>
                </a:solidFill>
                <a:latin typeface="Verdana"/>
                <a:cs typeface="Verdana"/>
              </a:rPr>
              <a:t>i</a:t>
            </a:r>
            <a:r>
              <a:rPr sz="850" dirty="0">
                <a:solidFill>
                  <a:srgbClr val="322C2C"/>
                </a:solidFill>
                <a:latin typeface="Verdana"/>
                <a:cs typeface="Verdana"/>
              </a:rPr>
              <a:t>al</a:t>
            </a:r>
            <a:r>
              <a:rPr sz="850" spc="-70" dirty="0">
                <a:solidFill>
                  <a:srgbClr val="322C2C"/>
                </a:solidFill>
                <a:latin typeface="Verdana"/>
                <a:cs typeface="Verdana"/>
              </a:rPr>
              <a:t> </a:t>
            </a:r>
            <a:r>
              <a:rPr sz="850" dirty="0">
                <a:solidFill>
                  <a:srgbClr val="322C2C"/>
                </a:solidFill>
                <a:latin typeface="Verdana"/>
                <a:cs typeface="Verdana"/>
              </a:rPr>
              <a:t>t</a:t>
            </a:r>
            <a:r>
              <a:rPr sz="850" spc="35" dirty="0">
                <a:solidFill>
                  <a:srgbClr val="322C2C"/>
                </a:solidFill>
                <a:latin typeface="Verdana"/>
                <a:cs typeface="Verdana"/>
              </a:rPr>
              <a:t>o</a:t>
            </a:r>
            <a:r>
              <a:rPr sz="850" spc="-70" dirty="0">
                <a:solidFill>
                  <a:srgbClr val="322C2C"/>
                </a:solidFill>
                <a:latin typeface="Verdana"/>
                <a:cs typeface="Verdana"/>
              </a:rPr>
              <a:t> </a:t>
            </a:r>
            <a:r>
              <a:rPr sz="850" spc="5" dirty="0">
                <a:solidFill>
                  <a:srgbClr val="322C2C"/>
                </a:solidFill>
                <a:latin typeface="Verdana"/>
                <a:cs typeface="Verdana"/>
              </a:rPr>
              <a:t>a</a:t>
            </a:r>
            <a:r>
              <a:rPr sz="850" spc="60" dirty="0">
                <a:solidFill>
                  <a:srgbClr val="322C2C"/>
                </a:solidFill>
                <a:latin typeface="Verdana"/>
                <a:cs typeface="Verdana"/>
              </a:rPr>
              <a:t>dd</a:t>
            </a:r>
            <a:r>
              <a:rPr sz="850" spc="-25" dirty="0">
                <a:solidFill>
                  <a:srgbClr val="322C2C"/>
                </a:solidFill>
                <a:latin typeface="Verdana"/>
                <a:cs typeface="Verdana"/>
              </a:rPr>
              <a:t>r</a:t>
            </a:r>
            <a:r>
              <a:rPr sz="850" spc="20" dirty="0">
                <a:solidFill>
                  <a:srgbClr val="322C2C"/>
                </a:solidFill>
                <a:latin typeface="Verdana"/>
                <a:cs typeface="Verdana"/>
              </a:rPr>
              <a:t>e</a:t>
            </a:r>
            <a:r>
              <a:rPr sz="850" spc="-20" dirty="0">
                <a:solidFill>
                  <a:srgbClr val="322C2C"/>
                </a:solidFill>
                <a:latin typeface="Verdana"/>
                <a:cs typeface="Verdana"/>
              </a:rPr>
              <a:t>s</a:t>
            </a:r>
            <a:r>
              <a:rPr sz="850" spc="-10" dirty="0">
                <a:solidFill>
                  <a:srgbClr val="322C2C"/>
                </a:solidFill>
                <a:latin typeface="Verdana"/>
                <a:cs typeface="Verdana"/>
              </a:rPr>
              <a:t>s  </a:t>
            </a:r>
            <a:r>
              <a:rPr sz="850" spc="20" dirty="0">
                <a:solidFill>
                  <a:srgbClr val="322C2C"/>
                </a:solidFill>
                <a:latin typeface="Verdana"/>
                <a:cs typeface="Verdana"/>
              </a:rPr>
              <a:t>these</a:t>
            </a:r>
            <a:r>
              <a:rPr sz="850" spc="-75" dirty="0">
                <a:solidFill>
                  <a:srgbClr val="322C2C"/>
                </a:solidFill>
                <a:latin typeface="Verdana"/>
                <a:cs typeface="Verdana"/>
              </a:rPr>
              <a:t> </a:t>
            </a:r>
            <a:r>
              <a:rPr sz="850" spc="25" dirty="0">
                <a:solidFill>
                  <a:srgbClr val="322C2C"/>
                </a:solidFill>
                <a:latin typeface="Verdana"/>
                <a:cs typeface="Verdana"/>
              </a:rPr>
              <a:t>challenges</a:t>
            </a:r>
            <a:r>
              <a:rPr sz="850" spc="-70" dirty="0">
                <a:solidFill>
                  <a:srgbClr val="322C2C"/>
                </a:solidFill>
                <a:latin typeface="Verdana"/>
                <a:cs typeface="Verdana"/>
              </a:rPr>
              <a:t> </a:t>
            </a:r>
            <a:r>
              <a:rPr sz="850" spc="-10" dirty="0">
                <a:solidFill>
                  <a:srgbClr val="322C2C"/>
                </a:solidFill>
                <a:latin typeface="Verdana"/>
                <a:cs typeface="Verdana"/>
              </a:rPr>
              <a:t>effectively.</a:t>
            </a:r>
            <a:r>
              <a:rPr lang="en-IN" sz="850" spc="-10" dirty="0">
                <a:solidFill>
                  <a:srgbClr val="322C2C"/>
                </a:solidFill>
                <a:latin typeface="Verdana"/>
                <a:cs typeface="Verdana"/>
              </a:rPr>
              <a:t>That’s why we have come with a miniature model of mines and have developed solution that resolves the issues faced by the drivers in the mines.</a:t>
            </a:r>
            <a:endParaRPr sz="850" dirty="0">
              <a:latin typeface="Verdana"/>
              <a:cs typeface="Verdan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88C90-9EDC-28E3-116C-06C761E1C3E7}"/>
              </a:ext>
            </a:extLst>
          </p:cNvPr>
          <p:cNvSpPr>
            <a:spLocks noGrp="1"/>
          </p:cNvSpPr>
          <p:nvPr>
            <p:ph type="title"/>
          </p:nvPr>
        </p:nvSpPr>
        <p:spPr>
          <a:xfrm>
            <a:off x="1403350" y="200025"/>
            <a:ext cx="3609990" cy="307777"/>
          </a:xfrm>
        </p:spPr>
        <p:txBody>
          <a:bodyPr/>
          <a:lstStyle/>
          <a:p>
            <a:r>
              <a:rPr lang="en-IN" dirty="0"/>
              <a:t>Miniaturized Coal Mine Map</a:t>
            </a:r>
          </a:p>
        </p:txBody>
      </p:sp>
      <p:pic>
        <p:nvPicPr>
          <p:cNvPr id="4" name="Picture 3">
            <a:extLst>
              <a:ext uri="{FF2B5EF4-FFF2-40B4-BE49-F238E27FC236}">
                <a16:creationId xmlns:a16="http://schemas.microsoft.com/office/drawing/2014/main" id="{E7A1E622-6BE6-886C-F4F4-E2BB1E67337E}"/>
              </a:ext>
            </a:extLst>
          </p:cNvPr>
          <p:cNvPicPr>
            <a:picLocks noChangeAspect="1"/>
          </p:cNvPicPr>
          <p:nvPr/>
        </p:nvPicPr>
        <p:blipFill>
          <a:blip r:embed="rId2"/>
          <a:stretch>
            <a:fillRect/>
          </a:stretch>
        </p:blipFill>
        <p:spPr>
          <a:xfrm>
            <a:off x="1269972" y="713442"/>
            <a:ext cx="3486178" cy="2582208"/>
          </a:xfrm>
          <a:prstGeom prst="rect">
            <a:avLst/>
          </a:prstGeom>
        </p:spPr>
      </p:pic>
    </p:spTree>
    <p:extLst>
      <p:ext uri="{BB962C8B-B14F-4D97-AF65-F5344CB8AC3E}">
        <p14:creationId xmlns:p14="http://schemas.microsoft.com/office/powerpoint/2010/main" val="16605809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2483" y="1258"/>
            <a:ext cx="5849620" cy="3291204"/>
            <a:chOff x="-2483" y="1258"/>
            <a:chExt cx="5849620" cy="3291204"/>
          </a:xfrm>
        </p:grpSpPr>
        <p:sp>
          <p:nvSpPr>
            <p:cNvPr id="3" name="object 3"/>
            <p:cNvSpPr/>
            <p:nvPr/>
          </p:nvSpPr>
          <p:spPr>
            <a:xfrm>
              <a:off x="1512" y="1547230"/>
              <a:ext cx="1655445" cy="1741170"/>
            </a:xfrm>
            <a:custGeom>
              <a:avLst/>
              <a:gdLst/>
              <a:ahLst/>
              <a:cxnLst/>
              <a:rect l="l" t="t" r="r" b="b"/>
              <a:pathLst>
                <a:path w="1655445" h="1741170">
                  <a:moveTo>
                    <a:pt x="0" y="0"/>
                  </a:moveTo>
                  <a:lnTo>
                    <a:pt x="54148" y="11248"/>
                  </a:lnTo>
                  <a:lnTo>
                    <a:pt x="97413" y="23620"/>
                  </a:lnTo>
                  <a:lnTo>
                    <a:pt x="139282" y="38470"/>
                  </a:lnTo>
                  <a:lnTo>
                    <a:pt x="179812" y="55699"/>
                  </a:lnTo>
                  <a:lnTo>
                    <a:pt x="219059" y="75207"/>
                  </a:lnTo>
                  <a:lnTo>
                    <a:pt x="257077" y="96896"/>
                  </a:lnTo>
                  <a:lnTo>
                    <a:pt x="293924" y="120666"/>
                  </a:lnTo>
                  <a:lnTo>
                    <a:pt x="329654" y="146418"/>
                  </a:lnTo>
                  <a:lnTo>
                    <a:pt x="364324" y="174053"/>
                  </a:lnTo>
                  <a:lnTo>
                    <a:pt x="397989" y="203473"/>
                  </a:lnTo>
                  <a:lnTo>
                    <a:pt x="430705" y="234577"/>
                  </a:lnTo>
                  <a:lnTo>
                    <a:pt x="462528" y="267267"/>
                  </a:lnTo>
                  <a:lnTo>
                    <a:pt x="493514" y="301444"/>
                  </a:lnTo>
                  <a:lnTo>
                    <a:pt x="523719" y="337009"/>
                  </a:lnTo>
                  <a:lnTo>
                    <a:pt x="553198" y="373861"/>
                  </a:lnTo>
                  <a:lnTo>
                    <a:pt x="582007" y="411904"/>
                  </a:lnTo>
                  <a:lnTo>
                    <a:pt x="610202" y="451036"/>
                  </a:lnTo>
                  <a:lnTo>
                    <a:pt x="637840" y="491160"/>
                  </a:lnTo>
                  <a:lnTo>
                    <a:pt x="664974" y="532176"/>
                  </a:lnTo>
                  <a:lnTo>
                    <a:pt x="691663" y="573984"/>
                  </a:lnTo>
                  <a:lnTo>
                    <a:pt x="717961" y="616487"/>
                  </a:lnTo>
                  <a:lnTo>
                    <a:pt x="743923" y="659584"/>
                  </a:lnTo>
                  <a:lnTo>
                    <a:pt x="769607" y="703177"/>
                  </a:lnTo>
                  <a:lnTo>
                    <a:pt x="795068" y="747166"/>
                  </a:lnTo>
                  <a:lnTo>
                    <a:pt x="820361" y="791453"/>
                  </a:lnTo>
                  <a:lnTo>
                    <a:pt x="845542" y="835938"/>
                  </a:lnTo>
                  <a:lnTo>
                    <a:pt x="870668" y="880522"/>
                  </a:lnTo>
                  <a:lnTo>
                    <a:pt x="895793" y="925107"/>
                  </a:lnTo>
                  <a:lnTo>
                    <a:pt x="920975" y="969592"/>
                  </a:lnTo>
                  <a:lnTo>
                    <a:pt x="946268" y="1013879"/>
                  </a:lnTo>
                  <a:lnTo>
                    <a:pt x="971728" y="1057868"/>
                  </a:lnTo>
                  <a:lnTo>
                    <a:pt x="997412" y="1101461"/>
                  </a:lnTo>
                  <a:lnTo>
                    <a:pt x="1023374" y="1144558"/>
                  </a:lnTo>
                  <a:lnTo>
                    <a:pt x="1049672" y="1187061"/>
                  </a:lnTo>
                  <a:lnTo>
                    <a:pt x="1076360" y="1228870"/>
                  </a:lnTo>
                  <a:lnTo>
                    <a:pt x="1103495" y="1269885"/>
                  </a:lnTo>
                  <a:lnTo>
                    <a:pt x="1131132" y="1310009"/>
                  </a:lnTo>
                  <a:lnTo>
                    <a:pt x="1159327" y="1349142"/>
                  </a:lnTo>
                  <a:lnTo>
                    <a:pt x="1188137" y="1387184"/>
                  </a:lnTo>
                  <a:lnTo>
                    <a:pt x="1217616" y="1424037"/>
                  </a:lnTo>
                  <a:lnTo>
                    <a:pt x="1247820" y="1459602"/>
                  </a:lnTo>
                  <a:lnTo>
                    <a:pt x="1278806" y="1493779"/>
                  </a:lnTo>
                  <a:lnTo>
                    <a:pt x="1310629" y="1526469"/>
                  </a:lnTo>
                  <a:lnTo>
                    <a:pt x="1343345" y="1557573"/>
                  </a:lnTo>
                  <a:lnTo>
                    <a:pt x="1377010" y="1586993"/>
                  </a:lnTo>
                  <a:lnTo>
                    <a:pt x="1411680" y="1614628"/>
                  </a:lnTo>
                  <a:lnTo>
                    <a:pt x="1447410" y="1640381"/>
                  </a:lnTo>
                  <a:lnTo>
                    <a:pt x="1484257" y="1664151"/>
                  </a:lnTo>
                  <a:lnTo>
                    <a:pt x="1522275" y="1685840"/>
                  </a:lnTo>
                  <a:lnTo>
                    <a:pt x="1561522" y="1705348"/>
                  </a:lnTo>
                  <a:lnTo>
                    <a:pt x="1602052" y="1722577"/>
                  </a:lnTo>
                  <a:lnTo>
                    <a:pt x="1643921" y="1737427"/>
                  </a:lnTo>
                  <a:lnTo>
                    <a:pt x="1655420" y="1740715"/>
                  </a:lnTo>
                </a:path>
              </a:pathLst>
            </a:custGeom>
            <a:ln w="7990">
              <a:solidFill>
                <a:srgbClr val="322C2C"/>
              </a:solidFill>
            </a:ln>
          </p:spPr>
          <p:txBody>
            <a:bodyPr wrap="square" lIns="0" tIns="0" rIns="0" bIns="0" rtlCol="0"/>
            <a:lstStyle/>
            <a:p>
              <a:endParaRPr/>
            </a:p>
          </p:txBody>
        </p:sp>
        <p:pic>
          <p:nvPicPr>
            <p:cNvPr id="4" name="object 4"/>
            <p:cNvPicPr/>
            <p:nvPr/>
          </p:nvPicPr>
          <p:blipFill>
            <a:blip r:embed="rId2" cstate="print"/>
            <a:stretch>
              <a:fillRect/>
            </a:stretch>
          </p:blipFill>
          <p:spPr>
            <a:xfrm>
              <a:off x="1512" y="1258"/>
              <a:ext cx="2554792" cy="3284890"/>
            </a:xfrm>
            <a:prstGeom prst="rect">
              <a:avLst/>
            </a:prstGeom>
          </p:spPr>
        </p:pic>
        <p:sp>
          <p:nvSpPr>
            <p:cNvPr id="5" name="object 5"/>
            <p:cNvSpPr/>
            <p:nvPr/>
          </p:nvSpPr>
          <p:spPr>
            <a:xfrm>
              <a:off x="1511" y="175425"/>
              <a:ext cx="5845810" cy="2957195"/>
            </a:xfrm>
            <a:custGeom>
              <a:avLst/>
              <a:gdLst/>
              <a:ahLst/>
              <a:cxnLst/>
              <a:rect l="l" t="t" r="r" b="b"/>
              <a:pathLst>
                <a:path w="5845810" h="2957195">
                  <a:moveTo>
                    <a:pt x="5845213" y="2941739"/>
                  </a:moveTo>
                  <a:lnTo>
                    <a:pt x="0" y="2941739"/>
                  </a:lnTo>
                  <a:lnTo>
                    <a:pt x="0" y="2956966"/>
                  </a:lnTo>
                  <a:lnTo>
                    <a:pt x="5845213" y="2956966"/>
                  </a:lnTo>
                  <a:lnTo>
                    <a:pt x="5845213" y="2941739"/>
                  </a:lnTo>
                  <a:close/>
                </a:path>
                <a:path w="5845810" h="2957195">
                  <a:moveTo>
                    <a:pt x="5845213" y="0"/>
                  </a:moveTo>
                  <a:lnTo>
                    <a:pt x="0" y="0"/>
                  </a:lnTo>
                  <a:lnTo>
                    <a:pt x="0" y="15227"/>
                  </a:lnTo>
                  <a:lnTo>
                    <a:pt x="5845213" y="15227"/>
                  </a:lnTo>
                  <a:lnTo>
                    <a:pt x="5845213" y="0"/>
                  </a:lnTo>
                  <a:close/>
                </a:path>
              </a:pathLst>
            </a:custGeom>
            <a:solidFill>
              <a:srgbClr val="322C2C"/>
            </a:solidFill>
          </p:spPr>
          <p:txBody>
            <a:bodyPr wrap="square" lIns="0" tIns="0" rIns="0" bIns="0" rtlCol="0"/>
            <a:lstStyle/>
            <a:p>
              <a:endParaRPr/>
            </a:p>
          </p:txBody>
        </p:sp>
      </p:grpSp>
      <p:sp>
        <p:nvSpPr>
          <p:cNvPr id="6" name="object 6"/>
          <p:cNvSpPr txBox="1">
            <a:spLocks noGrp="1"/>
          </p:cNvSpPr>
          <p:nvPr>
            <p:ph type="title"/>
          </p:nvPr>
        </p:nvSpPr>
        <p:spPr>
          <a:xfrm>
            <a:off x="3063740" y="485027"/>
            <a:ext cx="2390775" cy="237244"/>
          </a:xfrm>
          <a:prstGeom prst="rect">
            <a:avLst/>
          </a:prstGeom>
        </p:spPr>
        <p:txBody>
          <a:bodyPr vert="horz" wrap="square" lIns="0" tIns="13970" rIns="0" bIns="0" rtlCol="0">
            <a:spAutoFit/>
          </a:bodyPr>
          <a:lstStyle/>
          <a:p>
            <a:pPr marL="12700">
              <a:lnSpc>
                <a:spcPct val="100000"/>
              </a:lnSpc>
              <a:spcBef>
                <a:spcPts val="110"/>
              </a:spcBef>
            </a:pPr>
            <a:r>
              <a:rPr lang="en-US" sz="1450" spc="-15" dirty="0">
                <a:latin typeface="Cambria"/>
                <a:cs typeface="Cambria"/>
              </a:rPr>
              <a:t>In the Miniaturized model</a:t>
            </a:r>
            <a:endParaRPr sz="1450" dirty="0">
              <a:latin typeface="Cambria"/>
              <a:cs typeface="Cambria"/>
            </a:endParaRPr>
          </a:p>
        </p:txBody>
      </p:sp>
      <p:sp>
        <p:nvSpPr>
          <p:cNvPr id="11" name="object 11"/>
          <p:cNvSpPr txBox="1"/>
          <p:nvPr/>
        </p:nvSpPr>
        <p:spPr>
          <a:xfrm>
            <a:off x="3092224" y="1018117"/>
            <a:ext cx="2383155" cy="547971"/>
          </a:xfrm>
          <a:prstGeom prst="rect">
            <a:avLst/>
          </a:prstGeom>
        </p:spPr>
        <p:txBody>
          <a:bodyPr vert="horz" wrap="square" lIns="0" tIns="10160" rIns="0" bIns="0" rtlCol="0">
            <a:spAutoFit/>
          </a:bodyPr>
          <a:lstStyle/>
          <a:p>
            <a:pPr marL="12700" marR="5080">
              <a:lnSpc>
                <a:spcPct val="104800"/>
              </a:lnSpc>
              <a:spcBef>
                <a:spcPts val="80"/>
              </a:spcBef>
            </a:pPr>
            <a:r>
              <a:rPr lang="en-IN" sz="850" spc="-10" dirty="0">
                <a:solidFill>
                  <a:srgbClr val="322C2C"/>
                </a:solidFill>
                <a:latin typeface="Verdana"/>
                <a:cs typeface="Verdana"/>
              </a:rPr>
              <a:t>We have used </a:t>
            </a:r>
            <a:r>
              <a:rPr lang="en-IN" sz="850" b="1" spc="-10" dirty="0">
                <a:solidFill>
                  <a:srgbClr val="322C2C"/>
                </a:solidFill>
                <a:latin typeface="Verdana"/>
                <a:cs typeface="Verdana"/>
              </a:rPr>
              <a:t>ESP32 to operate LEDs and communicated the data over </a:t>
            </a:r>
            <a:r>
              <a:rPr lang="en-IN" sz="850" b="1" spc="-10" dirty="0" err="1">
                <a:solidFill>
                  <a:srgbClr val="322C2C"/>
                </a:solidFill>
                <a:latin typeface="Verdana"/>
                <a:cs typeface="Verdana"/>
              </a:rPr>
              <a:t>wifi</a:t>
            </a:r>
            <a:r>
              <a:rPr lang="en-IN" sz="850" b="1" spc="-10" dirty="0">
                <a:solidFill>
                  <a:srgbClr val="322C2C"/>
                </a:solidFill>
                <a:latin typeface="Verdana"/>
                <a:cs typeface="Verdana"/>
              </a:rPr>
              <a:t>. </a:t>
            </a:r>
            <a:r>
              <a:rPr lang="en-IN" sz="850" spc="-10" dirty="0">
                <a:solidFill>
                  <a:srgbClr val="322C2C"/>
                </a:solidFill>
                <a:latin typeface="Verdana"/>
                <a:cs typeface="Verdana"/>
              </a:rPr>
              <a:t>Integrating these with a web-based GUI will create a smooth interface for drivers.</a:t>
            </a:r>
            <a:endParaRPr sz="850" dirty="0">
              <a:latin typeface="Verdana"/>
              <a:cs typeface="Verdan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14DAD7-8C72-A374-ED80-B02304FC64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62F0AC-441F-A0AA-FF0E-2BAB2A616E41}"/>
              </a:ext>
            </a:extLst>
          </p:cNvPr>
          <p:cNvSpPr>
            <a:spLocks noGrp="1"/>
          </p:cNvSpPr>
          <p:nvPr>
            <p:ph type="title"/>
          </p:nvPr>
        </p:nvSpPr>
        <p:spPr>
          <a:xfrm>
            <a:off x="1403350" y="200025"/>
            <a:ext cx="3609990" cy="307777"/>
          </a:xfrm>
        </p:spPr>
        <p:txBody>
          <a:bodyPr/>
          <a:lstStyle/>
          <a:p>
            <a:r>
              <a:rPr lang="en-IN" dirty="0"/>
              <a:t>Installation Procedure in Mines</a:t>
            </a:r>
          </a:p>
        </p:txBody>
      </p:sp>
      <p:pic>
        <p:nvPicPr>
          <p:cNvPr id="4" name="Picture 3">
            <a:extLst>
              <a:ext uri="{FF2B5EF4-FFF2-40B4-BE49-F238E27FC236}">
                <a16:creationId xmlns:a16="http://schemas.microsoft.com/office/drawing/2014/main" id="{4776CB45-2544-3B41-7BD9-28FE0F47C7FE}"/>
              </a:ext>
            </a:extLst>
          </p:cNvPr>
          <p:cNvPicPr>
            <a:picLocks noChangeAspect="1"/>
          </p:cNvPicPr>
          <p:nvPr/>
        </p:nvPicPr>
        <p:blipFill>
          <a:blip r:embed="rId2"/>
          <a:stretch>
            <a:fillRect/>
          </a:stretch>
        </p:blipFill>
        <p:spPr>
          <a:xfrm>
            <a:off x="107950" y="885825"/>
            <a:ext cx="2160393" cy="1600200"/>
          </a:xfrm>
          <a:prstGeom prst="rect">
            <a:avLst/>
          </a:prstGeom>
        </p:spPr>
      </p:pic>
      <p:sp>
        <p:nvSpPr>
          <p:cNvPr id="3" name="Title 1">
            <a:extLst>
              <a:ext uri="{FF2B5EF4-FFF2-40B4-BE49-F238E27FC236}">
                <a16:creationId xmlns:a16="http://schemas.microsoft.com/office/drawing/2014/main" id="{9E474F36-C82E-08C0-E891-90C97417C297}"/>
              </a:ext>
            </a:extLst>
          </p:cNvPr>
          <p:cNvSpPr txBox="1">
            <a:spLocks/>
          </p:cNvSpPr>
          <p:nvPr/>
        </p:nvSpPr>
        <p:spPr>
          <a:xfrm>
            <a:off x="2416735" y="809625"/>
            <a:ext cx="3352800" cy="2185214"/>
          </a:xfrm>
          <a:prstGeom prst="rect">
            <a:avLst/>
          </a:prstGeom>
        </p:spPr>
        <p:txBody>
          <a:bodyPr wrap="square" lIns="0" tIns="0" rIns="0" bIns="0">
            <a:spAutoFit/>
          </a:bodyPr>
          <a:lstStyle>
            <a:lvl1pPr>
              <a:defRPr sz="2000" b="0" i="0">
                <a:solidFill>
                  <a:srgbClr val="322C2C"/>
                </a:solidFill>
                <a:latin typeface="Times New Roman"/>
                <a:ea typeface="+mj-ea"/>
                <a:cs typeface="Times New Roman"/>
              </a:defRPr>
            </a:lvl1pPr>
          </a:lstStyle>
          <a:p>
            <a:pPr marL="228600" indent="-228600">
              <a:buAutoNum type="arabicParenR"/>
            </a:pPr>
            <a:r>
              <a:rPr lang="en-IN" sz="1200" kern="0" dirty="0"/>
              <a:t>Specialist map designer will take the help of blueprints and visits to the mine to develop a terrain map. The system administrators will provide the regular moving paths and rainfall blockage data.</a:t>
            </a:r>
            <a:br>
              <a:rPr lang="en-IN" sz="1200" kern="0" dirty="0"/>
            </a:br>
            <a:br>
              <a:rPr lang="en-IN" sz="1200" kern="0" dirty="0"/>
            </a:br>
            <a:r>
              <a:rPr lang="en-IN" sz="1200" kern="0" dirty="0"/>
              <a:t>The terrain and water pits can be scanned using two methods: </a:t>
            </a:r>
          </a:p>
          <a:p>
            <a:r>
              <a:rPr lang="en-IN" sz="1200" kern="0" dirty="0"/>
              <a:t>	A) Aerial Drone Scanning</a:t>
            </a:r>
          </a:p>
          <a:p>
            <a:r>
              <a:rPr lang="en-IN" sz="1200" kern="0" dirty="0"/>
              <a:t>	B) Commercial Water Level Indicators</a:t>
            </a:r>
          </a:p>
          <a:p>
            <a:endParaRPr lang="en-IN" sz="1200" kern="0" dirty="0"/>
          </a:p>
          <a:p>
            <a:r>
              <a:rPr lang="en-IN" sz="1000" b="1" kern="0" dirty="0"/>
              <a:t>We will discuss their usage in further slides</a:t>
            </a:r>
          </a:p>
        </p:txBody>
      </p:sp>
    </p:spTree>
    <p:extLst>
      <p:ext uri="{BB962C8B-B14F-4D97-AF65-F5344CB8AC3E}">
        <p14:creationId xmlns:p14="http://schemas.microsoft.com/office/powerpoint/2010/main" val="5184707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6C45E-141F-AC5A-35CE-88B55BC180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4C12D3-EE69-A9DC-7A91-B89CA0C8BAEB}"/>
              </a:ext>
            </a:extLst>
          </p:cNvPr>
          <p:cNvSpPr>
            <a:spLocks noGrp="1"/>
          </p:cNvSpPr>
          <p:nvPr>
            <p:ph type="title"/>
          </p:nvPr>
        </p:nvSpPr>
        <p:spPr>
          <a:xfrm>
            <a:off x="1403350" y="200025"/>
            <a:ext cx="3609990" cy="307777"/>
          </a:xfrm>
        </p:spPr>
        <p:txBody>
          <a:bodyPr/>
          <a:lstStyle/>
          <a:p>
            <a:r>
              <a:rPr lang="en-IN" dirty="0"/>
              <a:t>Installation Procedure in Mines</a:t>
            </a:r>
          </a:p>
        </p:txBody>
      </p:sp>
      <p:pic>
        <p:nvPicPr>
          <p:cNvPr id="4" name="Picture 3">
            <a:extLst>
              <a:ext uri="{FF2B5EF4-FFF2-40B4-BE49-F238E27FC236}">
                <a16:creationId xmlns:a16="http://schemas.microsoft.com/office/drawing/2014/main" id="{F431C08D-DF38-7F9F-7F3F-471C38D8D6CE}"/>
              </a:ext>
            </a:extLst>
          </p:cNvPr>
          <p:cNvPicPr>
            <a:picLocks noChangeAspect="1"/>
          </p:cNvPicPr>
          <p:nvPr/>
        </p:nvPicPr>
        <p:blipFill>
          <a:blip r:embed="rId2"/>
          <a:stretch>
            <a:fillRect/>
          </a:stretch>
        </p:blipFill>
        <p:spPr>
          <a:xfrm>
            <a:off x="107950" y="885825"/>
            <a:ext cx="2160393" cy="1600200"/>
          </a:xfrm>
          <a:prstGeom prst="rect">
            <a:avLst/>
          </a:prstGeom>
        </p:spPr>
      </p:pic>
      <p:sp>
        <p:nvSpPr>
          <p:cNvPr id="3" name="Title 1">
            <a:extLst>
              <a:ext uri="{FF2B5EF4-FFF2-40B4-BE49-F238E27FC236}">
                <a16:creationId xmlns:a16="http://schemas.microsoft.com/office/drawing/2014/main" id="{BEDD8C4E-331A-A6DF-0449-DB45FE3E935C}"/>
              </a:ext>
            </a:extLst>
          </p:cNvPr>
          <p:cNvSpPr txBox="1">
            <a:spLocks/>
          </p:cNvSpPr>
          <p:nvPr/>
        </p:nvSpPr>
        <p:spPr>
          <a:xfrm>
            <a:off x="2416735" y="809625"/>
            <a:ext cx="3352800" cy="1631216"/>
          </a:xfrm>
          <a:prstGeom prst="rect">
            <a:avLst/>
          </a:prstGeom>
        </p:spPr>
        <p:txBody>
          <a:bodyPr wrap="square" lIns="0" tIns="0" rIns="0" bIns="0">
            <a:spAutoFit/>
          </a:bodyPr>
          <a:lstStyle>
            <a:lvl1pPr>
              <a:defRPr sz="2000" b="0" i="0">
                <a:solidFill>
                  <a:srgbClr val="322C2C"/>
                </a:solidFill>
                <a:latin typeface="Times New Roman"/>
                <a:ea typeface="+mj-ea"/>
                <a:cs typeface="Times New Roman"/>
              </a:defRPr>
            </a:lvl1pPr>
          </a:lstStyle>
          <a:p>
            <a:r>
              <a:rPr lang="en-IN" sz="1200" kern="0" dirty="0"/>
              <a:t>2) The Terrain Map will consist of the following parts</a:t>
            </a:r>
          </a:p>
          <a:p>
            <a:endParaRPr lang="en-IN" sz="1200" kern="0" dirty="0"/>
          </a:p>
          <a:p>
            <a:r>
              <a:rPr lang="en-IN" sz="1000" b="1" kern="0" dirty="0"/>
              <a:t> - Nodes </a:t>
            </a:r>
            <a:r>
              <a:rPr lang="en-IN" sz="1000" kern="0" dirty="0"/>
              <a:t>(Locations such as Drilling Sites, Quarries, Buildings, etc.)</a:t>
            </a:r>
          </a:p>
          <a:p>
            <a:r>
              <a:rPr lang="en-IN" sz="1000" kern="0" dirty="0"/>
              <a:t> - </a:t>
            </a:r>
            <a:r>
              <a:rPr lang="en-IN" sz="1000" b="1" kern="0" dirty="0"/>
              <a:t>Available Paths </a:t>
            </a:r>
            <a:r>
              <a:rPr lang="en-IN" sz="1000" kern="0" dirty="0"/>
              <a:t>(The terrain routes where the machineries operate)</a:t>
            </a:r>
          </a:p>
          <a:p>
            <a:r>
              <a:rPr lang="en-IN" sz="1000" kern="0" dirty="0"/>
              <a:t>- </a:t>
            </a:r>
            <a:r>
              <a:rPr lang="en-IN" sz="1000" b="1" kern="0" dirty="0"/>
              <a:t>Blockage Sites </a:t>
            </a:r>
            <a:r>
              <a:rPr lang="en-IN" sz="1000" kern="0" dirty="0"/>
              <a:t>(The sites where rainwater potentially obstructs the pathways)</a:t>
            </a:r>
          </a:p>
          <a:p>
            <a:endParaRPr lang="en-IN" sz="1000" b="1" kern="0" dirty="0"/>
          </a:p>
          <a:p>
            <a:endParaRPr lang="en-IN" sz="1200" b="1" kern="0" dirty="0"/>
          </a:p>
        </p:txBody>
      </p:sp>
    </p:spTree>
    <p:extLst>
      <p:ext uri="{BB962C8B-B14F-4D97-AF65-F5344CB8AC3E}">
        <p14:creationId xmlns:p14="http://schemas.microsoft.com/office/powerpoint/2010/main" val="359824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260</TotalTime>
  <Words>1163</Words>
  <Application>Microsoft Office PowerPoint</Application>
  <PresentationFormat>Custom</PresentationFormat>
  <Paragraphs>82</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Cambria</vt:lpstr>
      <vt:lpstr>Google Sans</vt:lpstr>
      <vt:lpstr>Söhne</vt:lpstr>
      <vt:lpstr>Times New Roman</vt:lpstr>
      <vt:lpstr>Verdana</vt:lpstr>
      <vt:lpstr>Office Theme</vt:lpstr>
      <vt:lpstr>RainOpsRevolution: Enhancing Heavy Machinery Performance in Wet Conditions in Deep Mines</vt:lpstr>
      <vt:lpstr>PowerPoint Presentation</vt:lpstr>
      <vt:lpstr>How Rainfall Affects Coal Production</vt:lpstr>
      <vt:lpstr>Navigating Rainfall Challenges:  The Economic Impact on Coal Production</vt:lpstr>
      <vt:lpstr>Understanding Rainy Season Challenges</vt:lpstr>
      <vt:lpstr>Miniaturized Coal Mine Map</vt:lpstr>
      <vt:lpstr>In the Miniaturized model</vt:lpstr>
      <vt:lpstr>Installation Procedure in Mines</vt:lpstr>
      <vt:lpstr>Installation Procedure in Mines</vt:lpstr>
      <vt:lpstr>Installation Procedure in Mines</vt:lpstr>
      <vt:lpstr>WORKING OF THE PROJECT</vt:lpstr>
      <vt:lpstr>WORKING OF THE PROJECT</vt:lpstr>
      <vt:lpstr>OUR PROPOSED SCANNING METHODS</vt:lpstr>
      <vt:lpstr>Use of Drones</vt:lpstr>
      <vt:lpstr>Smart Navigation System for Admins and Operators in Mines </vt:lpstr>
      <vt:lpstr>ALGORITHM DESIGN</vt:lpstr>
      <vt:lpstr>Employee Training</vt:lpstr>
      <vt:lpstr>Engineering Cost</vt:lpstr>
      <vt:lpstr>You might wonder, why just focus on rains?</vt:lpstr>
      <vt:lpstr>Challenges faced, and future plans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Overcoming Operational Challenges:  Maximizing Efﬁciency and Minimizing Losses  in Heavy Earth Moving Machinery during  Rainy Seasons</dc:title>
  <cp:lastModifiedBy>Deepansh</cp:lastModifiedBy>
  <cp:revision>4</cp:revision>
  <dcterms:created xsi:type="dcterms:W3CDTF">2024-02-05T12:08:59Z</dcterms:created>
  <dcterms:modified xsi:type="dcterms:W3CDTF">2024-02-06T07:28:06Z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2024-02-05T00:00:00Z</vt:filetime>
  </property>
  <property fmtid="{D5CDD505-2E9C-101B-9397-08002B2CF9AE}" pid="3" name="LastSaved">
    <vt:filetime>2024-02-05T00:00:00Z</vt:filetime>
  </property>
</Properties>
</file>